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4"/>
  </p:sldMasterIdLst>
  <p:notesMasterIdLst>
    <p:notesMasterId r:id="rId54"/>
  </p:notesMasterIdLst>
  <p:sldIdLst>
    <p:sldId id="256" r:id="rId5"/>
    <p:sldId id="263" r:id="rId6"/>
    <p:sldId id="262" r:id="rId7"/>
    <p:sldId id="272" r:id="rId8"/>
    <p:sldId id="273" r:id="rId9"/>
    <p:sldId id="276" r:id="rId10"/>
    <p:sldId id="274" r:id="rId11"/>
    <p:sldId id="277" r:id="rId12"/>
    <p:sldId id="289" r:id="rId13"/>
    <p:sldId id="339" r:id="rId14"/>
    <p:sldId id="278" r:id="rId15"/>
    <p:sldId id="285" r:id="rId16"/>
    <p:sldId id="280" r:id="rId17"/>
    <p:sldId id="282" r:id="rId18"/>
    <p:sldId id="283" r:id="rId19"/>
    <p:sldId id="284" r:id="rId20"/>
    <p:sldId id="333" r:id="rId21"/>
    <p:sldId id="294" r:id="rId22"/>
    <p:sldId id="306" r:id="rId23"/>
    <p:sldId id="310" r:id="rId24"/>
    <p:sldId id="307" r:id="rId25"/>
    <p:sldId id="309" r:id="rId26"/>
    <p:sldId id="337" r:id="rId27"/>
    <p:sldId id="338" r:id="rId28"/>
    <p:sldId id="303" r:id="rId29"/>
    <p:sldId id="319" r:id="rId30"/>
    <p:sldId id="340" r:id="rId31"/>
    <p:sldId id="348" r:id="rId32"/>
    <p:sldId id="349" r:id="rId33"/>
    <p:sldId id="342" r:id="rId34"/>
    <p:sldId id="350" r:id="rId35"/>
    <p:sldId id="351" r:id="rId36"/>
    <p:sldId id="352" r:id="rId37"/>
    <p:sldId id="295" r:id="rId38"/>
    <p:sldId id="296" r:id="rId39"/>
    <p:sldId id="297" r:id="rId40"/>
    <p:sldId id="298" r:id="rId41"/>
    <p:sldId id="299" r:id="rId42"/>
    <p:sldId id="300" r:id="rId43"/>
    <p:sldId id="301" r:id="rId44"/>
    <p:sldId id="302" r:id="rId45"/>
    <p:sldId id="315" r:id="rId46"/>
    <p:sldId id="316" r:id="rId47"/>
    <p:sldId id="344" r:id="rId48"/>
    <p:sldId id="346" r:id="rId49"/>
    <p:sldId id="345" r:id="rId50"/>
    <p:sldId id="343" r:id="rId51"/>
    <p:sldId id="330" r:id="rId52"/>
    <p:sldId id="287" r:id="rId5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72A018-AF6A-354E-491C-1E591153ED57}" name="Osborne, James R MCPO USN DCNO N1 (USA)" initials="O(" userId="S::james.r.osborne.mil@us.navy.mil::db38b5b9-a24d-48a5-8eba-4cddad04ac17" providerId="AD"/>
  <p188:author id="{3ED85DB6-1572-E9D0-7391-D20DB94576CA}" name="Powell, Kelvin R SCPO USN COMNAVCRUITCOM MIL (USA)" initials="P(" userId="S::kelvin.r.powell.mil@us.navy.mil::22933322-2c17-43c2-a70b-5ab02b6482e4" providerId="AD"/>
  <p188:author id="{FC2196DD-371D-119E-A453-B719B9AC54EA}" name="Almonte, Marcelo MCPO USN NETC PENSACOLA FL (USA)" initials="A(" userId="S::marcelo.almonte.mil@us.navy.mil::6da9497a-c4c6-4b8b-a982-0c29bc2bfa3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sborne, James R MCPO USN DCNO N1 (USA)" initials="OJRMUDN(" lastIdx="23" clrIdx="0">
    <p:extLst>
      <p:ext uri="{19B8F6BF-5375-455C-9EA6-DF929625EA0E}">
        <p15:presenceInfo xmlns:p15="http://schemas.microsoft.com/office/powerpoint/2012/main" userId="S-1-5-21-1801674531-2146617017-725345543-9566160" providerId="AD"/>
      </p:ext>
    </p:extLst>
  </p:cmAuthor>
  <p:cmAuthor id="2" name="Chukwuma, Shaqanta C SCPO USN NETPDC (USA)" initials="CSCSUN(" lastIdx="7" clrIdx="1">
    <p:extLst>
      <p:ext uri="{19B8F6BF-5375-455C-9EA6-DF929625EA0E}">
        <p15:presenceInfo xmlns:p15="http://schemas.microsoft.com/office/powerpoint/2012/main" userId="S-1-5-21-1801674531-2146617017-725345543-88618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B010"/>
    <a:srgbClr val="022939"/>
    <a:srgbClr val="002939"/>
    <a:srgbClr val="02293A"/>
    <a:srgbClr val="012A39"/>
    <a:srgbClr val="002A38"/>
    <a:srgbClr val="002A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FEFC52-EE79-9560-9644-D0FD7572C546}" v="3" dt="2024-08-27T15:59:04.6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49" autoAdjust="0"/>
    <p:restoredTop sz="59420" autoAdjust="0"/>
  </p:normalViewPr>
  <p:slideViewPr>
    <p:cSldViewPr snapToGrid="0">
      <p:cViewPr varScale="1">
        <p:scale>
          <a:sx n="67" d="100"/>
          <a:sy n="67" d="100"/>
        </p:scale>
        <p:origin x="2556" y="72"/>
      </p:cViewPr>
      <p:guideLst/>
    </p:cSldViewPr>
  </p:slideViewPr>
  <p:outlineViewPr>
    <p:cViewPr>
      <p:scale>
        <a:sx n="33" d="100"/>
        <a:sy n="33" d="100"/>
      </p:scale>
      <p:origin x="0" y="-14800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51" d="100"/>
          <a:sy n="51" d="100"/>
        </p:scale>
        <p:origin x="2692" y="5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61"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62"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kwuma, Shaqanta C SCPO USN NETPDC (USA)" userId="S::shaqanta.c.chukwuma.mil@us.navy.mil::4a0e297b-a48b-4711-a81d-8df9312a65f5" providerId="AD" clId="Web-{DEE083D9-6C64-48B9-A558-520575BBF5BD}"/>
    <pc:docChg chg="modSld">
      <pc:chgData name="Chukwuma, Shaqanta C SCPO USN NETPDC (USA)" userId="S::shaqanta.c.chukwuma.mil@us.navy.mil::4a0e297b-a48b-4711-a81d-8df9312a65f5" providerId="AD" clId="Web-{DEE083D9-6C64-48B9-A558-520575BBF5BD}" dt="2023-07-11T22:53:55.614" v="6" actId="14100"/>
      <pc:docMkLst>
        <pc:docMk/>
      </pc:docMkLst>
      <pc:sldChg chg="modSp">
        <pc:chgData name="Chukwuma, Shaqanta C SCPO USN NETPDC (USA)" userId="S::shaqanta.c.chukwuma.mil@us.navy.mil::4a0e297b-a48b-4711-a81d-8df9312a65f5" providerId="AD" clId="Web-{DEE083D9-6C64-48B9-A558-520575BBF5BD}" dt="2023-07-11T22:52:51.582" v="0" actId="20577"/>
        <pc:sldMkLst>
          <pc:docMk/>
          <pc:sldMk cId="1477775651" sldId="310"/>
        </pc:sldMkLst>
        <pc:spChg chg="mod">
          <ac:chgData name="Chukwuma, Shaqanta C SCPO USN NETPDC (USA)" userId="S::shaqanta.c.chukwuma.mil@us.navy.mil::4a0e297b-a48b-4711-a81d-8df9312a65f5" providerId="AD" clId="Web-{DEE083D9-6C64-48B9-A558-520575BBF5BD}" dt="2023-07-11T22:52:51.582" v="0" actId="20577"/>
          <ac:spMkLst>
            <pc:docMk/>
            <pc:sldMk cId="1477775651" sldId="310"/>
            <ac:spMk id="2" creationId="{00000000-0000-0000-0000-000000000000}"/>
          </ac:spMkLst>
        </pc:spChg>
      </pc:sldChg>
      <pc:sldChg chg="modSp">
        <pc:chgData name="Chukwuma, Shaqanta C SCPO USN NETPDC (USA)" userId="S::shaqanta.c.chukwuma.mil@us.navy.mil::4a0e297b-a48b-4711-a81d-8df9312a65f5" providerId="AD" clId="Web-{DEE083D9-6C64-48B9-A558-520575BBF5BD}" dt="2023-07-11T22:53:11.270" v="2" actId="1076"/>
        <pc:sldMkLst>
          <pc:docMk/>
          <pc:sldMk cId="117228758" sldId="340"/>
        </pc:sldMkLst>
        <pc:spChg chg="mod">
          <ac:chgData name="Chukwuma, Shaqanta C SCPO USN NETPDC (USA)" userId="S::shaqanta.c.chukwuma.mil@us.navy.mil::4a0e297b-a48b-4711-a81d-8df9312a65f5" providerId="AD" clId="Web-{DEE083D9-6C64-48B9-A558-520575BBF5BD}" dt="2023-07-11T22:53:11.270" v="2" actId="1076"/>
          <ac:spMkLst>
            <pc:docMk/>
            <pc:sldMk cId="117228758" sldId="340"/>
            <ac:spMk id="2" creationId="{00000000-0000-0000-0000-000000000000}"/>
          </ac:spMkLst>
        </pc:spChg>
        <pc:spChg chg="mod">
          <ac:chgData name="Chukwuma, Shaqanta C SCPO USN NETPDC (USA)" userId="S::shaqanta.c.chukwuma.mil@us.navy.mil::4a0e297b-a48b-4711-a81d-8df9312a65f5" providerId="AD" clId="Web-{DEE083D9-6C64-48B9-A558-520575BBF5BD}" dt="2023-07-11T22:53:06.723" v="1" actId="1076"/>
          <ac:spMkLst>
            <pc:docMk/>
            <pc:sldMk cId="117228758" sldId="340"/>
            <ac:spMk id="3" creationId="{00000000-0000-0000-0000-000000000000}"/>
          </ac:spMkLst>
        </pc:spChg>
      </pc:sldChg>
      <pc:sldChg chg="modSp">
        <pc:chgData name="Chukwuma, Shaqanta C SCPO USN NETPDC (USA)" userId="S::shaqanta.c.chukwuma.mil@us.navy.mil::4a0e297b-a48b-4711-a81d-8df9312a65f5" providerId="AD" clId="Web-{DEE083D9-6C64-48B9-A558-520575BBF5BD}" dt="2023-07-11T22:53:42.380" v="4" actId="14100"/>
        <pc:sldMkLst>
          <pc:docMk/>
          <pc:sldMk cId="3019136479" sldId="344"/>
        </pc:sldMkLst>
        <pc:spChg chg="mod">
          <ac:chgData name="Chukwuma, Shaqanta C SCPO USN NETPDC (USA)" userId="S::shaqanta.c.chukwuma.mil@us.navy.mil::4a0e297b-a48b-4711-a81d-8df9312a65f5" providerId="AD" clId="Web-{DEE083D9-6C64-48B9-A558-520575BBF5BD}" dt="2023-07-11T22:53:42.380" v="4" actId="14100"/>
          <ac:spMkLst>
            <pc:docMk/>
            <pc:sldMk cId="3019136479" sldId="344"/>
            <ac:spMk id="2" creationId="{00000000-0000-0000-0000-000000000000}"/>
          </ac:spMkLst>
        </pc:spChg>
      </pc:sldChg>
      <pc:sldChg chg="modSp">
        <pc:chgData name="Chukwuma, Shaqanta C SCPO USN NETPDC (USA)" userId="S::shaqanta.c.chukwuma.mil@us.navy.mil::4a0e297b-a48b-4711-a81d-8df9312a65f5" providerId="AD" clId="Web-{DEE083D9-6C64-48B9-A558-520575BBF5BD}" dt="2023-07-11T22:53:55.614" v="6" actId="14100"/>
        <pc:sldMkLst>
          <pc:docMk/>
          <pc:sldMk cId="3239269503" sldId="345"/>
        </pc:sldMkLst>
        <pc:spChg chg="mod">
          <ac:chgData name="Chukwuma, Shaqanta C SCPO USN NETPDC (USA)" userId="S::shaqanta.c.chukwuma.mil@us.navy.mil::4a0e297b-a48b-4711-a81d-8df9312a65f5" providerId="AD" clId="Web-{DEE083D9-6C64-48B9-A558-520575BBF5BD}" dt="2023-07-11T22:53:55.614" v="6" actId="14100"/>
          <ac:spMkLst>
            <pc:docMk/>
            <pc:sldMk cId="3239269503" sldId="345"/>
            <ac:spMk id="2" creationId="{00000000-0000-0000-0000-000000000000}"/>
          </ac:spMkLst>
        </pc:spChg>
      </pc:sldChg>
    </pc:docChg>
  </pc:docChgLst>
  <pc:docChgLst>
    <pc:chgData name="Powell, Kelvin R SCPO USN COMNAVCRUITCOM MIL (USA)" userId="S::kelvin.r.powell.mil@us.navy.mil::22933322-2c17-43c2-a70b-5ab02b6482e4" providerId="AD" clId="Web-{14FEFC52-EE79-9560-9644-D0FD7572C546}"/>
    <pc:docChg chg="modSld">
      <pc:chgData name="Powell, Kelvin R SCPO USN COMNAVCRUITCOM MIL (USA)" userId="S::kelvin.r.powell.mil@us.navy.mil::22933322-2c17-43c2-a70b-5ab02b6482e4" providerId="AD" clId="Web-{14FEFC52-EE79-9560-9644-D0FD7572C546}" dt="2024-08-27T15:58:23.523" v="1"/>
      <pc:docMkLst>
        <pc:docMk/>
      </pc:docMkLst>
      <pc:sldChg chg="modNotes">
        <pc:chgData name="Powell, Kelvin R SCPO USN COMNAVCRUITCOM MIL (USA)" userId="S::kelvin.r.powell.mil@us.navy.mil::22933322-2c17-43c2-a70b-5ab02b6482e4" providerId="AD" clId="Web-{14FEFC52-EE79-9560-9644-D0FD7572C546}" dt="2024-08-27T15:58:23.523" v="1"/>
        <pc:sldMkLst>
          <pc:docMk/>
          <pc:sldMk cId="117228758" sldId="340"/>
        </pc:sldMkLst>
      </pc:sldChg>
    </pc:docChg>
  </pc:docChgLst>
  <pc:docChgLst>
    <pc:chgData name="Osborne, James R MCPO USN DCNO N1 (USA)" userId="S::james.r.osborne.mil@us.navy.mil::db38b5b9-a24d-48a5-8eba-4cddad04ac17" providerId="AD" clId="Web-{817F4445-6BF3-4606-A46E-5D6E6D9FE520}"/>
    <pc:docChg chg="mod modSld">
      <pc:chgData name="Osborne, James R MCPO USN DCNO N1 (USA)" userId="S::james.r.osborne.mil@us.navy.mil::db38b5b9-a24d-48a5-8eba-4cddad04ac17" providerId="AD" clId="Web-{817F4445-6BF3-4606-A46E-5D6E6D9FE520}" dt="2024-08-15T21:23:38.404" v="5" actId="20577"/>
      <pc:docMkLst>
        <pc:docMk/>
      </pc:docMkLst>
      <pc:sldChg chg="modSp">
        <pc:chgData name="Osborne, James R MCPO USN DCNO N1 (USA)" userId="S::james.r.osborne.mil@us.navy.mil::db38b5b9-a24d-48a5-8eba-4cddad04ac17" providerId="AD" clId="Web-{817F4445-6BF3-4606-A46E-5D6E6D9FE520}" dt="2024-08-15T21:23:38.404" v="5" actId="20577"/>
        <pc:sldMkLst>
          <pc:docMk/>
          <pc:sldMk cId="4245197199" sldId="348"/>
        </pc:sldMkLst>
        <pc:spChg chg="mod">
          <ac:chgData name="Osborne, James R MCPO USN DCNO N1 (USA)" userId="S::james.r.osborne.mil@us.navy.mil::db38b5b9-a24d-48a5-8eba-4cddad04ac17" providerId="AD" clId="Web-{817F4445-6BF3-4606-A46E-5D6E6D9FE520}" dt="2024-08-15T21:23:38.404" v="5" actId="20577"/>
          <ac:spMkLst>
            <pc:docMk/>
            <pc:sldMk cId="4245197199" sldId="348"/>
            <ac:spMk id="3" creationId="{00000000-0000-0000-0000-000000000000}"/>
          </ac:spMkLst>
        </pc:spChg>
      </pc:sldChg>
    </pc:docChg>
  </pc:docChgLst>
  <pc:docChgLst>
    <pc:chgData name="Almonte, Marcelo MCPO USN NETC PENSACOLA FL (USA)" userId="S::marcelo.almonte.mil@us.navy.mil::6da9497a-c4c6-4b8b-a982-0c29bc2bfa3a" providerId="AD" clId="Web-{BF27542A-D698-410E-9743-00B3292937DA}"/>
    <pc:docChg chg="">
      <pc:chgData name="Almonte, Marcelo MCPO USN NETC PENSACOLA FL (USA)" userId="S::marcelo.almonte.mil@us.navy.mil::6da9497a-c4c6-4b8b-a982-0c29bc2bfa3a" providerId="AD" clId="Web-{BF27542A-D698-410E-9743-00B3292937DA}" dt="2023-07-27T18:25:07.146" v="0"/>
      <pc:docMkLst>
        <pc:docMk/>
      </pc:docMkLst>
      <pc:sldChg chg="delCm">
        <pc:chgData name="Almonte, Marcelo MCPO USN NETC PENSACOLA FL (USA)" userId="S::marcelo.almonte.mil@us.navy.mil::6da9497a-c4c6-4b8b-a982-0c29bc2bfa3a" providerId="AD" clId="Web-{BF27542A-D698-410E-9743-00B3292937DA}" dt="2023-07-27T18:25:07.146" v="0"/>
        <pc:sldMkLst>
          <pc:docMk/>
          <pc:sldMk cId="3491457687" sldId="277"/>
        </pc:sldMkLst>
      </pc:sldChg>
    </pc:docChg>
  </pc:docChgLst>
  <pc:docChgLst>
    <pc:chgData name="Chukwuma, Shaqanta C SCPO USN NETPDC (USA)" userId="S::shaqanta.c.chukwuma.mil@us.navy.mil::4a0e297b-a48b-4711-a81d-8df9312a65f5" providerId="AD" clId="Web-{C35966EC-978A-42B9-A101-DDD2431C70A8}"/>
    <pc:docChg chg="modSld">
      <pc:chgData name="Chukwuma, Shaqanta C SCPO USN NETPDC (USA)" userId="S::shaqanta.c.chukwuma.mil@us.navy.mil::4a0e297b-a48b-4711-a81d-8df9312a65f5" providerId="AD" clId="Web-{C35966EC-978A-42B9-A101-DDD2431C70A8}" dt="2023-06-23T01:05:34.190" v="10" actId="14100"/>
      <pc:docMkLst>
        <pc:docMk/>
      </pc:docMkLst>
      <pc:sldChg chg="modSp">
        <pc:chgData name="Chukwuma, Shaqanta C SCPO USN NETPDC (USA)" userId="S::shaqanta.c.chukwuma.mil@us.navy.mil::4a0e297b-a48b-4711-a81d-8df9312a65f5" providerId="AD" clId="Web-{C35966EC-978A-42B9-A101-DDD2431C70A8}" dt="2023-06-23T01:05:34.190" v="10" actId="14100"/>
        <pc:sldMkLst>
          <pc:docMk/>
          <pc:sldMk cId="871650659" sldId="262"/>
        </pc:sldMkLst>
        <pc:spChg chg="mod">
          <ac:chgData name="Chukwuma, Shaqanta C SCPO USN NETPDC (USA)" userId="S::shaqanta.c.chukwuma.mil@us.navy.mil::4a0e297b-a48b-4711-a81d-8df9312a65f5" providerId="AD" clId="Web-{C35966EC-978A-42B9-A101-DDD2431C70A8}" dt="2023-06-23T01:05:34.190" v="10" actId="14100"/>
          <ac:spMkLst>
            <pc:docMk/>
            <pc:sldMk cId="871650659" sldId="262"/>
            <ac:spMk id="3" creationId="{00000000-0000-0000-0000-000000000000}"/>
          </ac:spMkLst>
        </pc:spChg>
      </pc:sldChg>
    </pc:docChg>
  </pc:docChgLst>
  <pc:docChgLst>
    <pc:chgData name="McFall, Anthony J PO1 USN HSC-23 (USA)" userId="S::anthony.j.mcfall4.mil@us.navy.mil::35dba9c2-4e14-4dfd-8eb8-ea3ad1ad6c91" providerId="AD" clId="Web-{86367880-AC2F-40EF-99D4-09092F8A2494}"/>
    <pc:docChg chg="modSld">
      <pc:chgData name="McFall, Anthony J PO1 USN HSC-23 (USA)" userId="S::anthony.j.mcfall4.mil@us.navy.mil::35dba9c2-4e14-4dfd-8eb8-ea3ad1ad6c91" providerId="AD" clId="Web-{86367880-AC2F-40EF-99D4-09092F8A2494}" dt="2024-07-09T22:37:32.390" v="20" actId="20577"/>
      <pc:docMkLst>
        <pc:docMk/>
      </pc:docMkLst>
      <pc:sldChg chg="modSp">
        <pc:chgData name="McFall, Anthony J PO1 USN HSC-23 (USA)" userId="S::anthony.j.mcfall4.mil@us.navy.mil::35dba9c2-4e14-4dfd-8eb8-ea3ad1ad6c91" providerId="AD" clId="Web-{86367880-AC2F-40EF-99D4-09092F8A2494}" dt="2024-07-09T22:37:17.249" v="6" actId="20577"/>
        <pc:sldMkLst>
          <pc:docMk/>
          <pc:sldMk cId="2177048848" sldId="295"/>
        </pc:sldMkLst>
        <pc:spChg chg="mod">
          <ac:chgData name="McFall, Anthony J PO1 USN HSC-23 (USA)" userId="S::anthony.j.mcfall4.mil@us.navy.mil::35dba9c2-4e14-4dfd-8eb8-ea3ad1ad6c91" providerId="AD" clId="Web-{86367880-AC2F-40EF-99D4-09092F8A2494}" dt="2024-07-09T22:37:17.249" v="6" actId="20577"/>
          <ac:spMkLst>
            <pc:docMk/>
            <pc:sldMk cId="2177048848" sldId="295"/>
            <ac:spMk id="4" creationId="{00000000-0000-0000-0000-000000000000}"/>
          </ac:spMkLst>
        </pc:spChg>
      </pc:sldChg>
      <pc:sldChg chg="modSp">
        <pc:chgData name="McFall, Anthony J PO1 USN HSC-23 (USA)" userId="S::anthony.j.mcfall4.mil@us.navy.mil::35dba9c2-4e14-4dfd-8eb8-ea3ad1ad6c91" providerId="AD" clId="Web-{86367880-AC2F-40EF-99D4-09092F8A2494}" dt="2024-07-09T22:37:23.608" v="13" actId="20577"/>
        <pc:sldMkLst>
          <pc:docMk/>
          <pc:sldMk cId="2802586775" sldId="296"/>
        </pc:sldMkLst>
        <pc:spChg chg="mod">
          <ac:chgData name="McFall, Anthony J PO1 USN HSC-23 (USA)" userId="S::anthony.j.mcfall4.mil@us.navy.mil::35dba9c2-4e14-4dfd-8eb8-ea3ad1ad6c91" providerId="AD" clId="Web-{86367880-AC2F-40EF-99D4-09092F8A2494}" dt="2024-07-09T22:37:23.608" v="13" actId="20577"/>
          <ac:spMkLst>
            <pc:docMk/>
            <pc:sldMk cId="2802586775" sldId="296"/>
            <ac:spMk id="2" creationId="{00000000-0000-0000-0000-000000000000}"/>
          </ac:spMkLst>
        </pc:spChg>
      </pc:sldChg>
      <pc:sldChg chg="modSp">
        <pc:chgData name="McFall, Anthony J PO1 USN HSC-23 (USA)" userId="S::anthony.j.mcfall4.mil@us.navy.mil::35dba9c2-4e14-4dfd-8eb8-ea3ad1ad6c91" providerId="AD" clId="Web-{86367880-AC2F-40EF-99D4-09092F8A2494}" dt="2024-07-09T22:37:32.390" v="20" actId="20577"/>
        <pc:sldMkLst>
          <pc:docMk/>
          <pc:sldMk cId="2160364853" sldId="297"/>
        </pc:sldMkLst>
        <pc:spChg chg="mod">
          <ac:chgData name="McFall, Anthony J PO1 USN HSC-23 (USA)" userId="S::anthony.j.mcfall4.mil@us.navy.mil::35dba9c2-4e14-4dfd-8eb8-ea3ad1ad6c91" providerId="AD" clId="Web-{86367880-AC2F-40EF-99D4-09092F8A2494}" dt="2024-07-09T22:37:32.390" v="20" actId="20577"/>
          <ac:spMkLst>
            <pc:docMk/>
            <pc:sldMk cId="2160364853" sldId="297"/>
            <ac:spMk id="2" creationId="{00000000-0000-0000-0000-000000000000}"/>
          </ac:spMkLst>
        </pc:spChg>
      </pc:sldChg>
    </pc:docChg>
  </pc:docChgLst>
  <pc:docChgLst>
    <pc:chgData name="Almonte, Marcelo MCPO USN NETC PENSACOLA FL (USA)" userId="S::marcelo.almonte.mil@us.navy.mil::6da9497a-c4c6-4b8b-a982-0c29bc2bfa3a" providerId="AD" clId="Web-{49371933-3E50-4A54-B31A-63290B4D13C4}"/>
    <pc:docChg chg="modSld">
      <pc:chgData name="Almonte, Marcelo MCPO USN NETC PENSACOLA FL (USA)" userId="S::marcelo.almonte.mil@us.navy.mil::6da9497a-c4c6-4b8b-a982-0c29bc2bfa3a" providerId="AD" clId="Web-{49371933-3E50-4A54-B31A-63290B4D13C4}" dt="2023-06-22T21:26:37.893" v="7" actId="20577"/>
      <pc:docMkLst>
        <pc:docMk/>
      </pc:docMkLst>
      <pc:sldChg chg="delCm">
        <pc:chgData name="Almonte, Marcelo MCPO USN NETC PENSACOLA FL (USA)" userId="S::marcelo.almonte.mil@us.navy.mil::6da9497a-c4c6-4b8b-a982-0c29bc2bfa3a" providerId="AD" clId="Web-{49371933-3E50-4A54-B31A-63290B4D13C4}" dt="2023-06-22T21:09:24.794" v="0"/>
        <pc:sldMkLst>
          <pc:docMk/>
          <pc:sldMk cId="1248904320" sldId="263"/>
        </pc:sldMkLst>
      </pc:sldChg>
      <pc:sldChg chg="delCm">
        <pc:chgData name="Almonte, Marcelo MCPO USN NETC PENSACOLA FL (USA)" userId="S::marcelo.almonte.mil@us.navy.mil::6da9497a-c4c6-4b8b-a982-0c29bc2bfa3a" providerId="AD" clId="Web-{49371933-3E50-4A54-B31A-63290B4D13C4}" dt="2023-06-22T21:21:41.793" v="1"/>
        <pc:sldMkLst>
          <pc:docMk/>
          <pc:sldMk cId="2957660729" sldId="306"/>
        </pc:sldMkLst>
      </pc:sldChg>
      <pc:sldChg chg="modSp delCm">
        <pc:chgData name="Almonte, Marcelo MCPO USN NETC PENSACOLA FL (USA)" userId="S::marcelo.almonte.mil@us.navy.mil::6da9497a-c4c6-4b8b-a982-0c29bc2bfa3a" providerId="AD" clId="Web-{49371933-3E50-4A54-B31A-63290B4D13C4}" dt="2023-06-22T21:26:37.893" v="7" actId="20577"/>
        <pc:sldMkLst>
          <pc:docMk/>
          <pc:sldMk cId="4135776738" sldId="316"/>
        </pc:sldMkLst>
        <pc:spChg chg="mod">
          <ac:chgData name="Almonte, Marcelo MCPO USN NETC PENSACOLA FL (USA)" userId="S::marcelo.almonte.mil@us.navy.mil::6da9497a-c4c6-4b8b-a982-0c29bc2bfa3a" providerId="AD" clId="Web-{49371933-3E50-4A54-B31A-63290B4D13C4}" dt="2023-06-22T21:26:37.893" v="7" actId="20577"/>
          <ac:spMkLst>
            <pc:docMk/>
            <pc:sldMk cId="4135776738" sldId="316"/>
            <ac:spMk id="3" creationId="{00000000-0000-0000-0000-000000000000}"/>
          </ac:spMkLst>
        </pc:spChg>
      </pc:sldChg>
      <pc:sldChg chg="delCm">
        <pc:chgData name="Almonte, Marcelo MCPO USN NETC PENSACOLA FL (USA)" userId="S::marcelo.almonte.mil@us.navy.mil::6da9497a-c4c6-4b8b-a982-0c29bc2bfa3a" providerId="AD" clId="Web-{49371933-3E50-4A54-B31A-63290B4D13C4}" dt="2023-06-22T21:22:45.529" v="2"/>
        <pc:sldMkLst>
          <pc:docMk/>
          <pc:sldMk cId="2226248656" sldId="319"/>
        </pc:sldMkLst>
      </pc:sldChg>
      <pc:sldChg chg="delCm">
        <pc:chgData name="Almonte, Marcelo MCPO USN NETC PENSACOLA FL (USA)" userId="S::marcelo.almonte.mil@us.navy.mil::6da9497a-c4c6-4b8b-a982-0c29bc2bfa3a" providerId="AD" clId="Web-{49371933-3E50-4A54-B31A-63290B4D13C4}" dt="2023-06-22T21:23:50.030" v="3"/>
        <pc:sldMkLst>
          <pc:docMk/>
          <pc:sldMk cId="2038986822" sldId="341"/>
        </pc:sldMkLst>
      </pc:sldChg>
    </pc:docChg>
  </pc:docChgLst>
  <pc:docChgLst>
    <pc:chgData name="Almonte, Marcelo MCPO USN NETC PENSACOLA FL (USA)" userId="S::marcelo.almonte.mil@us.navy.mil::6da9497a-c4c6-4b8b-a982-0c29bc2bfa3a" providerId="AD" clId="Web-{FA37D8B2-9CC3-45E0-A3FC-694A3177A868}"/>
    <pc:docChg chg="modSld">
      <pc:chgData name="Almonte, Marcelo MCPO USN NETC PENSACOLA FL (USA)" userId="S::marcelo.almonte.mil@us.navy.mil::6da9497a-c4c6-4b8b-a982-0c29bc2bfa3a" providerId="AD" clId="Web-{FA37D8B2-9CC3-45E0-A3FC-694A3177A868}" dt="2024-08-07T17:22:09.064" v="53" actId="1076"/>
      <pc:docMkLst>
        <pc:docMk/>
      </pc:docMkLst>
      <pc:sldChg chg="modSp">
        <pc:chgData name="Almonte, Marcelo MCPO USN NETC PENSACOLA FL (USA)" userId="S::marcelo.almonte.mil@us.navy.mil::6da9497a-c4c6-4b8b-a982-0c29bc2bfa3a" providerId="AD" clId="Web-{FA37D8B2-9CC3-45E0-A3FC-694A3177A868}" dt="2024-08-07T17:09:50.968" v="50" actId="20577"/>
        <pc:sldMkLst>
          <pc:docMk/>
          <pc:sldMk cId="2144251725" sldId="280"/>
        </pc:sldMkLst>
        <pc:spChg chg="mod">
          <ac:chgData name="Almonte, Marcelo MCPO USN NETC PENSACOLA FL (USA)" userId="S::marcelo.almonte.mil@us.navy.mil::6da9497a-c4c6-4b8b-a982-0c29bc2bfa3a" providerId="AD" clId="Web-{FA37D8B2-9CC3-45E0-A3FC-694A3177A868}" dt="2024-08-07T17:09:50.968" v="50" actId="20577"/>
          <ac:spMkLst>
            <pc:docMk/>
            <pc:sldMk cId="2144251725" sldId="280"/>
            <ac:spMk id="3" creationId="{00000000-0000-0000-0000-000000000000}"/>
          </ac:spMkLst>
        </pc:spChg>
      </pc:sldChg>
      <pc:sldChg chg="modSp">
        <pc:chgData name="Almonte, Marcelo MCPO USN NETC PENSACOLA FL (USA)" userId="S::marcelo.almonte.mil@us.navy.mil::6da9497a-c4c6-4b8b-a982-0c29bc2bfa3a" providerId="AD" clId="Web-{FA37D8B2-9CC3-45E0-A3FC-694A3177A868}" dt="2024-08-07T17:22:09.064" v="53" actId="1076"/>
        <pc:sldMkLst>
          <pc:docMk/>
          <pc:sldMk cId="477339598" sldId="287"/>
        </pc:sldMkLst>
        <pc:picChg chg="mod">
          <ac:chgData name="Almonte, Marcelo MCPO USN NETC PENSACOLA FL (USA)" userId="S::marcelo.almonte.mil@us.navy.mil::6da9497a-c4c6-4b8b-a982-0c29bc2bfa3a" providerId="AD" clId="Web-{FA37D8B2-9CC3-45E0-A3FC-694A3177A868}" dt="2024-08-07T17:22:09.064" v="53" actId="1076"/>
          <ac:picMkLst>
            <pc:docMk/>
            <pc:sldMk cId="477339598" sldId="287"/>
            <ac:picMk id="4" creationId="{2A05BF8A-A2D0-4809-9BC5-F91B17A96B90}"/>
          </ac:picMkLst>
        </pc:picChg>
      </pc:sldChg>
      <pc:sldChg chg="modSp">
        <pc:chgData name="Almonte, Marcelo MCPO USN NETC PENSACOLA FL (USA)" userId="S::marcelo.almonte.mil@us.navy.mil::6da9497a-c4c6-4b8b-a982-0c29bc2bfa3a" providerId="AD" clId="Web-{FA37D8B2-9CC3-45E0-A3FC-694A3177A868}" dt="2024-08-07T17:21:15.970" v="52" actId="14100"/>
        <pc:sldMkLst>
          <pc:docMk/>
          <pc:sldMk cId="220710647" sldId="346"/>
        </pc:sldMkLst>
        <pc:picChg chg="mod">
          <ac:chgData name="Almonte, Marcelo MCPO USN NETC PENSACOLA FL (USA)" userId="S::marcelo.almonte.mil@us.navy.mil::6da9497a-c4c6-4b8b-a982-0c29bc2bfa3a" providerId="AD" clId="Web-{FA37D8B2-9CC3-45E0-A3FC-694A3177A868}" dt="2024-08-07T17:21:15.970" v="52" actId="14100"/>
          <ac:picMkLst>
            <pc:docMk/>
            <pc:sldMk cId="220710647" sldId="346"/>
            <ac:picMk id="4" creationId="{00000000-0000-0000-0000-000000000000}"/>
          </ac:picMkLst>
        </pc:picChg>
      </pc:sldChg>
    </pc:docChg>
  </pc:docChgLst>
  <pc:docChgLst>
    <pc:chgData name="Chukwuma, Shaqanta C SCPO USN NETPDC (USA)" userId="S::shaqanta.c.chukwuma.mil@us.navy.mil::4a0e297b-a48b-4711-a81d-8df9312a65f5" providerId="AD" clId="Web-{031F22E7-9888-4D62-8845-10897AB5832F}"/>
    <pc:docChg chg="">
      <pc:chgData name="Chukwuma, Shaqanta C SCPO USN NETPDC (USA)" userId="S::shaqanta.c.chukwuma.mil@us.navy.mil::4a0e297b-a48b-4711-a81d-8df9312a65f5" providerId="AD" clId="Web-{031F22E7-9888-4D62-8845-10897AB5832F}" dt="2023-07-25T12:36:39.369" v="0"/>
      <pc:docMkLst>
        <pc:docMk/>
      </pc:docMkLst>
      <pc:sldChg chg="delCm">
        <pc:chgData name="Chukwuma, Shaqanta C SCPO USN NETPDC (USA)" userId="S::shaqanta.c.chukwuma.mil@us.navy.mil::4a0e297b-a48b-4711-a81d-8df9312a65f5" providerId="AD" clId="Web-{031F22E7-9888-4D62-8845-10897AB5832F}" dt="2023-07-25T12:36:39.369" v="0"/>
        <pc:sldMkLst>
          <pc:docMk/>
          <pc:sldMk cId="506785690" sldId="285"/>
        </pc:sldMkLst>
      </pc:sldChg>
    </pc:docChg>
  </pc:docChgLst>
  <pc:docChgLst>
    <pc:chgData name="McFall, Anthony J PO1 USN HSC-23 (USA)" userId="S::anthony.j.mcfall4.mil@us.navy.mil::35dba9c2-4e14-4dfd-8eb8-ea3ad1ad6c91" providerId="AD" clId="Web-{522E6EBB-0B55-48F5-BC70-637E82170623}"/>
    <pc:docChg chg="addSld delSld modSld sldOrd">
      <pc:chgData name="McFall, Anthony J PO1 USN HSC-23 (USA)" userId="S::anthony.j.mcfall4.mil@us.navy.mil::35dba9c2-4e14-4dfd-8eb8-ea3ad1ad6c91" providerId="AD" clId="Web-{522E6EBB-0B55-48F5-BC70-637E82170623}" dt="2024-05-16T02:41:46.275" v="26"/>
      <pc:docMkLst>
        <pc:docMk/>
      </pc:docMkLst>
      <pc:sldChg chg="add del">
        <pc:chgData name="McFall, Anthony J PO1 USN HSC-23 (USA)" userId="S::anthony.j.mcfall4.mil@us.navy.mil::35dba9c2-4e14-4dfd-8eb8-ea3ad1ad6c91" providerId="AD" clId="Web-{522E6EBB-0B55-48F5-BC70-637E82170623}" dt="2024-05-16T02:40:54.602" v="22"/>
        <pc:sldMkLst>
          <pc:docMk/>
          <pc:sldMk cId="2038986822" sldId="341"/>
        </pc:sldMkLst>
      </pc:sldChg>
      <pc:sldChg chg="add del">
        <pc:chgData name="McFall, Anthony J PO1 USN HSC-23 (USA)" userId="S::anthony.j.mcfall4.mil@us.navy.mil::35dba9c2-4e14-4dfd-8eb8-ea3ad1ad6c91" providerId="AD" clId="Web-{522E6EBB-0B55-48F5-BC70-637E82170623}" dt="2024-05-16T02:41:46.275" v="26"/>
        <pc:sldMkLst>
          <pc:docMk/>
          <pc:sldMk cId="879744434" sldId="347"/>
        </pc:sldMkLst>
      </pc:sldChg>
      <pc:sldChg chg="modSp add">
        <pc:chgData name="McFall, Anthony J PO1 USN HSC-23 (USA)" userId="S::anthony.j.mcfall4.mil@us.navy.mil::35dba9c2-4e14-4dfd-8eb8-ea3ad1ad6c91" providerId="AD" clId="Web-{522E6EBB-0B55-48F5-BC70-637E82170623}" dt="2024-05-16T02:40:34.461" v="21" actId="14100"/>
        <pc:sldMkLst>
          <pc:docMk/>
          <pc:sldMk cId="4245197199" sldId="348"/>
        </pc:sldMkLst>
        <pc:spChg chg="mod">
          <ac:chgData name="McFall, Anthony J PO1 USN HSC-23 (USA)" userId="S::anthony.j.mcfall4.mil@us.navy.mil::35dba9c2-4e14-4dfd-8eb8-ea3ad1ad6c91" providerId="AD" clId="Web-{522E6EBB-0B55-48F5-BC70-637E82170623}" dt="2024-05-16T02:40:34.461" v="21" actId="14100"/>
          <ac:spMkLst>
            <pc:docMk/>
            <pc:sldMk cId="4245197199" sldId="348"/>
            <ac:spMk id="3" creationId="{00000000-0000-0000-0000-000000000000}"/>
          </ac:spMkLst>
        </pc:spChg>
      </pc:sldChg>
      <pc:sldChg chg="add ord">
        <pc:chgData name="McFall, Anthony J PO1 USN HSC-23 (USA)" userId="S::anthony.j.mcfall4.mil@us.navy.mil::35dba9c2-4e14-4dfd-8eb8-ea3ad1ad6c91" providerId="AD" clId="Web-{522E6EBB-0B55-48F5-BC70-637E82170623}" dt="2024-05-16T02:41:24.040" v="24"/>
        <pc:sldMkLst>
          <pc:docMk/>
          <pc:sldMk cId="2276052643" sldId="349"/>
        </pc:sldMkLst>
      </pc:sldChg>
      <pc:sldChg chg="add">
        <pc:chgData name="McFall, Anthony J PO1 USN HSC-23 (USA)" userId="S::anthony.j.mcfall4.mil@us.navy.mil::35dba9c2-4e14-4dfd-8eb8-ea3ad1ad6c91" providerId="AD" clId="Web-{522E6EBB-0B55-48F5-BC70-637E82170623}" dt="2024-05-16T02:41:43.603" v="25"/>
        <pc:sldMkLst>
          <pc:docMk/>
          <pc:sldMk cId="3642500420" sldId="350"/>
        </pc:sldMkLst>
      </pc:sldChg>
    </pc:docChg>
  </pc:docChgLst>
  <pc:docChgLst>
    <pc:chgData name="Chukwuma, Shaqanta C SCPO USN NETPDC (USA)" userId="S::shaqanta.c.chukwuma.mil@us.navy.mil::4a0e297b-a48b-4711-a81d-8df9312a65f5" providerId="AD" clId="Web-{F26424AA-9461-4B78-8561-C00F3116BD92}"/>
    <pc:docChg chg="modSld">
      <pc:chgData name="Chukwuma, Shaqanta C SCPO USN NETPDC (USA)" userId="S::shaqanta.c.chukwuma.mil@us.navy.mil::4a0e297b-a48b-4711-a81d-8df9312a65f5" providerId="AD" clId="Web-{F26424AA-9461-4B78-8561-C00F3116BD92}" dt="2023-08-15T21:17:45.395" v="25"/>
      <pc:docMkLst>
        <pc:docMk/>
      </pc:docMkLst>
      <pc:sldChg chg="modNotes">
        <pc:chgData name="Chukwuma, Shaqanta C SCPO USN NETPDC (USA)" userId="S::shaqanta.c.chukwuma.mil@us.navy.mil::4a0e297b-a48b-4711-a81d-8df9312a65f5" providerId="AD" clId="Web-{F26424AA-9461-4B78-8561-C00F3116BD92}" dt="2023-08-15T21:14:52.455" v="1"/>
        <pc:sldMkLst>
          <pc:docMk/>
          <pc:sldMk cId="871650659" sldId="262"/>
        </pc:sldMkLst>
      </pc:sldChg>
      <pc:sldChg chg="modNotes">
        <pc:chgData name="Chukwuma, Shaqanta C SCPO USN NETPDC (USA)" userId="S::shaqanta.c.chukwuma.mil@us.navy.mil::4a0e297b-a48b-4711-a81d-8df9312a65f5" providerId="AD" clId="Web-{F26424AA-9461-4B78-8561-C00F3116BD92}" dt="2023-08-15T21:14:47.970" v="0"/>
        <pc:sldMkLst>
          <pc:docMk/>
          <pc:sldMk cId="1248904320" sldId="263"/>
        </pc:sldMkLst>
      </pc:sldChg>
      <pc:sldChg chg="modNotes">
        <pc:chgData name="Chukwuma, Shaqanta C SCPO USN NETPDC (USA)" userId="S::shaqanta.c.chukwuma.mil@us.navy.mil::4a0e297b-a48b-4711-a81d-8df9312a65f5" providerId="AD" clId="Web-{F26424AA-9461-4B78-8561-C00F3116BD92}" dt="2023-08-15T21:14:58.252" v="2"/>
        <pc:sldMkLst>
          <pc:docMk/>
          <pc:sldMk cId="2314526808" sldId="272"/>
        </pc:sldMkLst>
      </pc:sldChg>
      <pc:sldChg chg="modNotes">
        <pc:chgData name="Chukwuma, Shaqanta C SCPO USN NETPDC (USA)" userId="S::shaqanta.c.chukwuma.mil@us.navy.mil::4a0e297b-a48b-4711-a81d-8df9312a65f5" providerId="AD" clId="Web-{F26424AA-9461-4B78-8561-C00F3116BD92}" dt="2023-08-15T21:15:21.018" v="5"/>
        <pc:sldMkLst>
          <pc:docMk/>
          <pc:sldMk cId="1905994657" sldId="278"/>
        </pc:sldMkLst>
      </pc:sldChg>
      <pc:sldChg chg="modNotes">
        <pc:chgData name="Chukwuma, Shaqanta C SCPO USN NETPDC (USA)" userId="S::shaqanta.c.chukwuma.mil@us.navy.mil::4a0e297b-a48b-4711-a81d-8df9312a65f5" providerId="AD" clId="Web-{F26424AA-9461-4B78-8561-C00F3116BD92}" dt="2023-08-15T21:15:33.096" v="6"/>
        <pc:sldMkLst>
          <pc:docMk/>
          <pc:sldMk cId="3118601655" sldId="283"/>
        </pc:sldMkLst>
      </pc:sldChg>
      <pc:sldChg chg="modNotes">
        <pc:chgData name="Chukwuma, Shaqanta C SCPO USN NETPDC (USA)" userId="S::shaqanta.c.chukwuma.mil@us.navy.mil::4a0e297b-a48b-4711-a81d-8df9312a65f5" providerId="AD" clId="Web-{F26424AA-9461-4B78-8561-C00F3116BD92}" dt="2023-08-15T21:15:38.909" v="7"/>
        <pc:sldMkLst>
          <pc:docMk/>
          <pc:sldMk cId="898451675" sldId="284"/>
        </pc:sldMkLst>
      </pc:sldChg>
      <pc:sldChg chg="modNotes">
        <pc:chgData name="Chukwuma, Shaqanta C SCPO USN NETPDC (USA)" userId="S::shaqanta.c.chukwuma.mil@us.navy.mil::4a0e297b-a48b-4711-a81d-8df9312a65f5" providerId="AD" clId="Web-{F26424AA-9461-4B78-8561-C00F3116BD92}" dt="2023-08-15T21:15:13.705" v="3"/>
        <pc:sldMkLst>
          <pc:docMk/>
          <pc:sldMk cId="2805010047" sldId="289"/>
        </pc:sldMkLst>
      </pc:sldChg>
      <pc:sldChg chg="modNotes">
        <pc:chgData name="Chukwuma, Shaqanta C SCPO USN NETPDC (USA)" userId="S::shaqanta.c.chukwuma.mil@us.navy.mil::4a0e297b-a48b-4711-a81d-8df9312a65f5" providerId="AD" clId="Web-{F26424AA-9461-4B78-8561-C00F3116BD92}" dt="2023-08-15T21:16:33.191" v="11"/>
        <pc:sldMkLst>
          <pc:docMk/>
          <pc:sldMk cId="2177048848" sldId="295"/>
        </pc:sldMkLst>
      </pc:sldChg>
      <pc:sldChg chg="modNotes">
        <pc:chgData name="Chukwuma, Shaqanta C SCPO USN NETPDC (USA)" userId="S::shaqanta.c.chukwuma.mil@us.navy.mil::4a0e297b-a48b-4711-a81d-8df9312a65f5" providerId="AD" clId="Web-{F26424AA-9461-4B78-8561-C00F3116BD92}" dt="2023-08-15T21:16:38.159" v="12"/>
        <pc:sldMkLst>
          <pc:docMk/>
          <pc:sldMk cId="2802586775" sldId="296"/>
        </pc:sldMkLst>
      </pc:sldChg>
      <pc:sldChg chg="modNotes">
        <pc:chgData name="Chukwuma, Shaqanta C SCPO USN NETPDC (USA)" userId="S::shaqanta.c.chukwuma.mil@us.navy.mil::4a0e297b-a48b-4711-a81d-8df9312a65f5" providerId="AD" clId="Web-{F26424AA-9461-4B78-8561-C00F3116BD92}" dt="2023-08-15T21:16:42.550" v="13"/>
        <pc:sldMkLst>
          <pc:docMk/>
          <pc:sldMk cId="2160364853" sldId="297"/>
        </pc:sldMkLst>
      </pc:sldChg>
      <pc:sldChg chg="modNotes">
        <pc:chgData name="Chukwuma, Shaqanta C SCPO USN NETPDC (USA)" userId="S::shaqanta.c.chukwuma.mil@us.navy.mil::4a0e297b-a48b-4711-a81d-8df9312a65f5" providerId="AD" clId="Web-{F26424AA-9461-4B78-8561-C00F3116BD92}" dt="2023-08-15T21:16:45.753" v="14"/>
        <pc:sldMkLst>
          <pc:docMk/>
          <pc:sldMk cId="1546550253" sldId="298"/>
        </pc:sldMkLst>
      </pc:sldChg>
      <pc:sldChg chg="modNotes">
        <pc:chgData name="Chukwuma, Shaqanta C SCPO USN NETPDC (USA)" userId="S::shaqanta.c.chukwuma.mil@us.navy.mil::4a0e297b-a48b-4711-a81d-8df9312a65f5" providerId="AD" clId="Web-{F26424AA-9461-4B78-8561-C00F3116BD92}" dt="2023-08-15T21:16:49.488" v="15"/>
        <pc:sldMkLst>
          <pc:docMk/>
          <pc:sldMk cId="991539161" sldId="299"/>
        </pc:sldMkLst>
      </pc:sldChg>
      <pc:sldChg chg="modNotes">
        <pc:chgData name="Chukwuma, Shaqanta C SCPO USN NETPDC (USA)" userId="S::shaqanta.c.chukwuma.mil@us.navy.mil::4a0e297b-a48b-4711-a81d-8df9312a65f5" providerId="AD" clId="Web-{F26424AA-9461-4B78-8561-C00F3116BD92}" dt="2023-08-15T21:16:55.706" v="16"/>
        <pc:sldMkLst>
          <pc:docMk/>
          <pc:sldMk cId="1917743697" sldId="301"/>
        </pc:sldMkLst>
      </pc:sldChg>
      <pc:sldChg chg="modNotes">
        <pc:chgData name="Chukwuma, Shaqanta C SCPO USN NETPDC (USA)" userId="S::shaqanta.c.chukwuma.mil@us.navy.mil::4a0e297b-a48b-4711-a81d-8df9312a65f5" providerId="AD" clId="Web-{F26424AA-9461-4B78-8561-C00F3116BD92}" dt="2023-08-15T21:17:01.082" v="17"/>
        <pc:sldMkLst>
          <pc:docMk/>
          <pc:sldMk cId="1825165257" sldId="302"/>
        </pc:sldMkLst>
      </pc:sldChg>
      <pc:sldChg chg="modNotes">
        <pc:chgData name="Chukwuma, Shaqanta C SCPO USN NETPDC (USA)" userId="S::shaqanta.c.chukwuma.mil@us.navy.mil::4a0e297b-a48b-4711-a81d-8df9312a65f5" providerId="AD" clId="Web-{F26424AA-9461-4B78-8561-C00F3116BD92}" dt="2023-08-15T21:15:46.909" v="8"/>
        <pc:sldMkLst>
          <pc:docMk/>
          <pc:sldMk cId="2957660729" sldId="306"/>
        </pc:sldMkLst>
      </pc:sldChg>
      <pc:sldChg chg="modNotes">
        <pc:chgData name="Chukwuma, Shaqanta C SCPO USN NETPDC (USA)" userId="S::shaqanta.c.chukwuma.mil@us.navy.mil::4a0e297b-a48b-4711-a81d-8df9312a65f5" providerId="AD" clId="Web-{F26424AA-9461-4B78-8561-C00F3116BD92}" dt="2023-08-15T21:15:58.440" v="9"/>
        <pc:sldMkLst>
          <pc:docMk/>
          <pc:sldMk cId="808376818" sldId="307"/>
        </pc:sldMkLst>
      </pc:sldChg>
      <pc:sldChg chg="modNotes">
        <pc:chgData name="Chukwuma, Shaqanta C SCPO USN NETPDC (USA)" userId="S::shaqanta.c.chukwuma.mil@us.navy.mil::4a0e297b-a48b-4711-a81d-8df9312a65f5" providerId="AD" clId="Web-{F26424AA-9461-4B78-8561-C00F3116BD92}" dt="2023-08-15T21:17:04.082" v="18"/>
        <pc:sldMkLst>
          <pc:docMk/>
          <pc:sldMk cId="1391435704" sldId="315"/>
        </pc:sldMkLst>
      </pc:sldChg>
      <pc:sldChg chg="modNotes">
        <pc:chgData name="Chukwuma, Shaqanta C SCPO USN NETPDC (USA)" userId="S::shaqanta.c.chukwuma.mil@us.navy.mil::4a0e297b-a48b-4711-a81d-8df9312a65f5" providerId="AD" clId="Web-{F26424AA-9461-4B78-8561-C00F3116BD92}" dt="2023-08-15T21:17:08.285" v="19"/>
        <pc:sldMkLst>
          <pc:docMk/>
          <pc:sldMk cId="4135776738" sldId="316"/>
        </pc:sldMkLst>
      </pc:sldChg>
      <pc:sldChg chg="modNotes">
        <pc:chgData name="Chukwuma, Shaqanta C SCPO USN NETPDC (USA)" userId="S::shaqanta.c.chukwuma.mil@us.navy.mil::4a0e297b-a48b-4711-a81d-8df9312a65f5" providerId="AD" clId="Web-{F26424AA-9461-4B78-8561-C00F3116BD92}" dt="2023-08-15T21:16:10.159" v="10"/>
        <pc:sldMkLst>
          <pc:docMk/>
          <pc:sldMk cId="286563657" sldId="337"/>
        </pc:sldMkLst>
      </pc:sldChg>
      <pc:sldChg chg="modNotes">
        <pc:chgData name="Chukwuma, Shaqanta C SCPO USN NETPDC (USA)" userId="S::shaqanta.c.chukwuma.mil@us.navy.mil::4a0e297b-a48b-4711-a81d-8df9312a65f5" providerId="AD" clId="Web-{F26424AA-9461-4B78-8561-C00F3116BD92}" dt="2023-08-15T21:15:17.486" v="4"/>
        <pc:sldMkLst>
          <pc:docMk/>
          <pc:sldMk cId="525500928" sldId="339"/>
        </pc:sldMkLst>
      </pc:sldChg>
      <pc:sldChg chg="modNotes">
        <pc:chgData name="Chukwuma, Shaqanta C SCPO USN NETPDC (USA)" userId="S::shaqanta.c.chukwuma.mil@us.navy.mil::4a0e297b-a48b-4711-a81d-8df9312a65f5" providerId="AD" clId="Web-{F26424AA-9461-4B78-8561-C00F3116BD92}" dt="2023-08-15T21:17:45.395" v="25"/>
        <pc:sldMkLst>
          <pc:docMk/>
          <pc:sldMk cId="2981109636" sldId="343"/>
        </pc:sldMkLst>
      </pc:sldChg>
      <pc:sldChg chg="modSp modNotes">
        <pc:chgData name="Chukwuma, Shaqanta C SCPO USN NETPDC (USA)" userId="S::shaqanta.c.chukwuma.mil@us.navy.mil::4a0e297b-a48b-4711-a81d-8df9312a65f5" providerId="AD" clId="Web-{F26424AA-9461-4B78-8561-C00F3116BD92}" dt="2023-08-15T21:17:35.582" v="24" actId="20577"/>
        <pc:sldMkLst>
          <pc:docMk/>
          <pc:sldMk cId="3019136479" sldId="344"/>
        </pc:sldMkLst>
        <pc:spChg chg="mod">
          <ac:chgData name="Chukwuma, Shaqanta C SCPO USN NETPDC (USA)" userId="S::shaqanta.c.chukwuma.mil@us.navy.mil::4a0e297b-a48b-4711-a81d-8df9312a65f5" providerId="AD" clId="Web-{F26424AA-9461-4B78-8561-C00F3116BD92}" dt="2023-08-15T21:17:35.582" v="24" actId="20577"/>
          <ac:spMkLst>
            <pc:docMk/>
            <pc:sldMk cId="3019136479" sldId="344"/>
            <ac:spMk id="3" creationId="{00000000-0000-0000-0000-000000000000}"/>
          </ac:spMkLst>
        </pc:spChg>
      </pc:sldChg>
    </pc:docChg>
  </pc:docChgLst>
  <pc:docChgLst>
    <pc:chgData name="Powell, Kelvin R SCPO USN COMNAVCRUITCOM MIL (USA)" userId="S::kelvin.r.powell.mil@us.navy.mil::22933322-2c17-43c2-a70b-5ab02b6482e4" providerId="AD" clId="Web-{0739AF50-6059-5678-DAF6-EB40450BE8B0}"/>
    <pc:docChg chg="modSld">
      <pc:chgData name="Powell, Kelvin R SCPO USN COMNAVCRUITCOM MIL (USA)" userId="S::kelvin.r.powell.mil@us.navy.mil::22933322-2c17-43c2-a70b-5ab02b6482e4" providerId="AD" clId="Web-{0739AF50-6059-5678-DAF6-EB40450BE8B0}" dt="2024-08-21T16:41:48.325" v="9"/>
      <pc:docMkLst>
        <pc:docMk/>
      </pc:docMkLst>
      <pc:sldChg chg="modNotes">
        <pc:chgData name="Powell, Kelvin R SCPO USN COMNAVCRUITCOM MIL (USA)" userId="S::kelvin.r.powell.mil@us.navy.mil::22933322-2c17-43c2-a70b-5ab02b6482e4" providerId="AD" clId="Web-{0739AF50-6059-5678-DAF6-EB40450BE8B0}" dt="2024-08-21T16:33:51.966" v="3"/>
        <pc:sldMkLst>
          <pc:docMk/>
          <pc:sldMk cId="631371715" sldId="274"/>
        </pc:sldMkLst>
      </pc:sldChg>
      <pc:sldChg chg="modNotes">
        <pc:chgData name="Powell, Kelvin R SCPO USN COMNAVCRUITCOM MIL (USA)" userId="S::kelvin.r.powell.mil@us.navy.mil::22933322-2c17-43c2-a70b-5ab02b6482e4" providerId="AD" clId="Web-{0739AF50-6059-5678-DAF6-EB40450BE8B0}" dt="2024-08-21T16:33:54.810" v="4"/>
        <pc:sldMkLst>
          <pc:docMk/>
          <pc:sldMk cId="3491457687" sldId="277"/>
        </pc:sldMkLst>
      </pc:sldChg>
      <pc:sldChg chg="modNotes">
        <pc:chgData name="Powell, Kelvin R SCPO USN COMNAVCRUITCOM MIL (USA)" userId="S::kelvin.r.powell.mil@us.navy.mil::22933322-2c17-43c2-a70b-5ab02b6482e4" providerId="AD" clId="Web-{0739AF50-6059-5678-DAF6-EB40450BE8B0}" dt="2024-08-21T16:34:07.091" v="6"/>
        <pc:sldMkLst>
          <pc:docMk/>
          <pc:sldMk cId="348822698" sldId="282"/>
        </pc:sldMkLst>
      </pc:sldChg>
      <pc:sldChg chg="modNotes">
        <pc:chgData name="Powell, Kelvin R SCPO USN COMNAVCRUITCOM MIL (USA)" userId="S::kelvin.r.powell.mil@us.navy.mil::22933322-2c17-43c2-a70b-5ab02b6482e4" providerId="AD" clId="Web-{0739AF50-6059-5678-DAF6-EB40450BE8B0}" dt="2024-08-21T16:33:57.263" v="5"/>
        <pc:sldMkLst>
          <pc:docMk/>
          <pc:sldMk cId="2805010047" sldId="289"/>
        </pc:sldMkLst>
      </pc:sldChg>
      <pc:sldChg chg="modNotes">
        <pc:chgData name="Powell, Kelvin R SCPO USN COMNAVCRUITCOM MIL (USA)" userId="S::kelvin.r.powell.mil@us.navy.mil::22933322-2c17-43c2-a70b-5ab02b6482e4" providerId="AD" clId="Web-{0739AF50-6059-5678-DAF6-EB40450BE8B0}" dt="2024-08-21T16:34:40.138" v="7"/>
        <pc:sldMkLst>
          <pc:docMk/>
          <pc:sldMk cId="2895173641" sldId="338"/>
        </pc:sldMkLst>
      </pc:sldChg>
      <pc:sldChg chg="modNotes">
        <pc:chgData name="Powell, Kelvin R SCPO USN COMNAVCRUITCOM MIL (USA)" userId="S::kelvin.r.powell.mil@us.navy.mil::22933322-2c17-43c2-a70b-5ab02b6482e4" providerId="AD" clId="Web-{0739AF50-6059-5678-DAF6-EB40450BE8B0}" dt="2024-08-21T16:41:48.325" v="9"/>
        <pc:sldMkLst>
          <pc:docMk/>
          <pc:sldMk cId="212757030" sldId="351"/>
        </pc:sldMkLst>
      </pc:sldChg>
      <pc:sldChg chg="modNotes">
        <pc:chgData name="Powell, Kelvin R SCPO USN COMNAVCRUITCOM MIL (USA)" userId="S::kelvin.r.powell.mil@us.navy.mil::22933322-2c17-43c2-a70b-5ab02b6482e4" providerId="AD" clId="Web-{0739AF50-6059-5678-DAF6-EB40450BE8B0}" dt="2024-08-21T16:31:44.872" v="1"/>
        <pc:sldMkLst>
          <pc:docMk/>
          <pc:sldMk cId="3167366910" sldId="352"/>
        </pc:sldMkLst>
      </pc:sldChg>
    </pc:docChg>
  </pc:docChgLst>
  <pc:docChgLst>
    <pc:chgData name="Jason Sain" userId="f45ebf678f62d5a8" providerId="LiveId" clId="{4A03184B-643F-44DF-A2B5-46DCC816762D}"/>
    <pc:docChg chg="undo redo custSel addSld delSld modSld sldOrd">
      <pc:chgData name="Jason Sain" userId="f45ebf678f62d5a8" providerId="LiveId" clId="{4A03184B-643F-44DF-A2B5-46DCC816762D}" dt="2021-06-06T19:01:11.932" v="2742"/>
      <pc:docMkLst>
        <pc:docMk/>
      </pc:docMkLst>
      <pc:sldChg chg="modSp mod ord">
        <pc:chgData name="Jason Sain" userId="f45ebf678f62d5a8" providerId="LiveId" clId="{4A03184B-643F-44DF-A2B5-46DCC816762D}" dt="2021-06-06T16:54:57.255" v="512" actId="255"/>
        <pc:sldMkLst>
          <pc:docMk/>
          <pc:sldMk cId="871650659" sldId="262"/>
        </pc:sldMkLst>
        <pc:spChg chg="mod">
          <ac:chgData name="Jason Sain" userId="f45ebf678f62d5a8" providerId="LiveId" clId="{4A03184B-643F-44DF-A2B5-46DCC816762D}" dt="2021-06-06T16:54:57.255" v="512" actId="255"/>
          <ac:spMkLst>
            <pc:docMk/>
            <pc:sldMk cId="871650659" sldId="262"/>
            <ac:spMk id="3" creationId="{00000000-0000-0000-0000-000000000000}"/>
          </ac:spMkLst>
        </pc:spChg>
      </pc:sldChg>
      <pc:sldChg chg="modSp mod modAnim">
        <pc:chgData name="Jason Sain" userId="f45ebf678f62d5a8" providerId="LiveId" clId="{4A03184B-643F-44DF-A2B5-46DCC816762D}" dt="2021-06-06T18:56:04.106" v="2731"/>
        <pc:sldMkLst>
          <pc:docMk/>
          <pc:sldMk cId="1248904320" sldId="263"/>
        </pc:sldMkLst>
        <pc:spChg chg="mod">
          <ac:chgData name="Jason Sain" userId="f45ebf678f62d5a8" providerId="LiveId" clId="{4A03184B-643F-44DF-A2B5-46DCC816762D}" dt="2021-06-06T16:36:15.872" v="271" actId="20577"/>
          <ac:spMkLst>
            <pc:docMk/>
            <pc:sldMk cId="1248904320" sldId="263"/>
            <ac:spMk id="3" creationId="{00000000-0000-0000-0000-000000000000}"/>
          </ac:spMkLst>
        </pc:spChg>
      </pc:sldChg>
      <pc:sldChg chg="del">
        <pc:chgData name="Jason Sain" userId="f45ebf678f62d5a8" providerId="LiveId" clId="{4A03184B-643F-44DF-A2B5-46DCC816762D}" dt="2021-06-06T18:57:53.400" v="2741" actId="2696"/>
        <pc:sldMkLst>
          <pc:docMk/>
          <pc:sldMk cId="680004417" sldId="270"/>
        </pc:sldMkLst>
      </pc:sldChg>
      <pc:sldChg chg="modSp add del mod modAnim modNotesTx">
        <pc:chgData name="Jason Sain" userId="f45ebf678f62d5a8" providerId="LiveId" clId="{4A03184B-643F-44DF-A2B5-46DCC816762D}" dt="2021-06-06T18:48:18.574" v="2729" actId="27636"/>
        <pc:sldMkLst>
          <pc:docMk/>
          <pc:sldMk cId="1350466863" sldId="271"/>
        </pc:sldMkLst>
        <pc:spChg chg="mod">
          <ac:chgData name="Jason Sain" userId="f45ebf678f62d5a8" providerId="LiveId" clId="{4A03184B-643F-44DF-A2B5-46DCC816762D}" dt="2021-06-06T18:48:18.574" v="2729" actId="27636"/>
          <ac:spMkLst>
            <pc:docMk/>
            <pc:sldMk cId="1350466863" sldId="271"/>
            <ac:spMk id="3" creationId="{00000000-0000-0000-0000-000000000000}"/>
          </ac:spMkLst>
        </pc:spChg>
      </pc:sldChg>
      <pc:sldChg chg="modSp mod modAnim">
        <pc:chgData name="Jason Sain" userId="f45ebf678f62d5a8" providerId="LiveId" clId="{4A03184B-643F-44DF-A2B5-46DCC816762D}" dt="2021-06-06T18:56:19.238" v="2732"/>
        <pc:sldMkLst>
          <pc:docMk/>
          <pc:sldMk cId="2314526808" sldId="272"/>
        </pc:sldMkLst>
        <pc:spChg chg="mod">
          <ac:chgData name="Jason Sain" userId="f45ebf678f62d5a8" providerId="LiveId" clId="{4A03184B-643F-44DF-A2B5-46DCC816762D}" dt="2021-06-06T16:06:55.660" v="183" actId="255"/>
          <ac:spMkLst>
            <pc:docMk/>
            <pc:sldMk cId="2314526808" sldId="272"/>
            <ac:spMk id="3" creationId="{00000000-0000-0000-0000-000000000000}"/>
          </ac:spMkLst>
        </pc:spChg>
        <pc:spChg chg="mod">
          <ac:chgData name="Jason Sain" userId="f45ebf678f62d5a8" providerId="LiveId" clId="{4A03184B-643F-44DF-A2B5-46DCC816762D}" dt="2021-06-06T16:06:44.196" v="181" actId="255"/>
          <ac:spMkLst>
            <pc:docMk/>
            <pc:sldMk cId="2314526808" sldId="272"/>
            <ac:spMk id="4" creationId="{00000000-0000-0000-0000-000000000000}"/>
          </ac:spMkLst>
        </pc:spChg>
      </pc:sldChg>
      <pc:sldChg chg="modSp mod modAnim">
        <pc:chgData name="Jason Sain" userId="f45ebf678f62d5a8" providerId="LiveId" clId="{4A03184B-643F-44DF-A2B5-46DCC816762D}" dt="2021-06-06T18:56:24.723" v="2733"/>
        <pc:sldMkLst>
          <pc:docMk/>
          <pc:sldMk cId="3693149120" sldId="273"/>
        </pc:sldMkLst>
        <pc:spChg chg="mod">
          <ac:chgData name="Jason Sain" userId="f45ebf678f62d5a8" providerId="LiveId" clId="{4A03184B-643F-44DF-A2B5-46DCC816762D}" dt="2021-06-06T16:33:44.631" v="214" actId="255"/>
          <ac:spMkLst>
            <pc:docMk/>
            <pc:sldMk cId="3693149120" sldId="273"/>
            <ac:spMk id="2" creationId="{00000000-0000-0000-0000-000000000000}"/>
          </ac:spMkLst>
        </pc:spChg>
        <pc:spChg chg="mod">
          <ac:chgData name="Jason Sain" userId="f45ebf678f62d5a8" providerId="LiveId" clId="{4A03184B-643F-44DF-A2B5-46DCC816762D}" dt="2021-06-06T16:34:17.813" v="216"/>
          <ac:spMkLst>
            <pc:docMk/>
            <pc:sldMk cId="3693149120" sldId="273"/>
            <ac:spMk id="3" creationId="{00000000-0000-0000-0000-000000000000}"/>
          </ac:spMkLst>
        </pc:spChg>
      </pc:sldChg>
      <pc:sldChg chg="modSp modAnim">
        <pc:chgData name="Jason Sain" userId="f45ebf678f62d5a8" providerId="LiveId" clId="{4A03184B-643F-44DF-A2B5-46DCC816762D}" dt="2021-06-06T18:56:34.196" v="2734"/>
        <pc:sldMkLst>
          <pc:docMk/>
          <pc:sldMk cId="631371715" sldId="274"/>
        </pc:sldMkLst>
        <pc:spChg chg="mod">
          <ac:chgData name="Jason Sain" userId="f45ebf678f62d5a8" providerId="LiveId" clId="{4A03184B-643F-44DF-A2B5-46DCC816762D}" dt="2021-06-06T16:49:58.118" v="510" actId="15"/>
          <ac:spMkLst>
            <pc:docMk/>
            <pc:sldMk cId="631371715" sldId="274"/>
            <ac:spMk id="3" creationId="{00000000-0000-0000-0000-000000000000}"/>
          </ac:spMkLst>
        </pc:spChg>
      </pc:sldChg>
      <pc:sldChg chg="ord">
        <pc:chgData name="Jason Sain" userId="f45ebf678f62d5a8" providerId="LiveId" clId="{4A03184B-643F-44DF-A2B5-46DCC816762D}" dt="2021-06-06T17:09:14.637" v="1164"/>
        <pc:sldMkLst>
          <pc:docMk/>
          <pc:sldMk cId="186757704" sldId="275"/>
        </pc:sldMkLst>
      </pc:sldChg>
      <pc:sldChg chg="modSp mod">
        <pc:chgData name="Jason Sain" userId="f45ebf678f62d5a8" providerId="LiveId" clId="{4A03184B-643F-44DF-A2B5-46DCC816762D}" dt="2021-06-06T16:37:55.313" v="275" actId="122"/>
        <pc:sldMkLst>
          <pc:docMk/>
          <pc:sldMk cId="2543639564" sldId="276"/>
        </pc:sldMkLst>
        <pc:spChg chg="mod">
          <ac:chgData name="Jason Sain" userId="f45ebf678f62d5a8" providerId="LiveId" clId="{4A03184B-643F-44DF-A2B5-46DCC816762D}" dt="2021-06-06T16:37:55.313" v="275" actId="122"/>
          <ac:spMkLst>
            <pc:docMk/>
            <pc:sldMk cId="2543639564" sldId="276"/>
            <ac:spMk id="2" creationId="{00000000-0000-0000-0000-000000000000}"/>
          </ac:spMkLst>
        </pc:spChg>
        <pc:spChg chg="mod">
          <ac:chgData name="Jason Sain" userId="f45ebf678f62d5a8" providerId="LiveId" clId="{4A03184B-643F-44DF-A2B5-46DCC816762D}" dt="2021-06-06T16:37:18.364" v="272"/>
          <ac:spMkLst>
            <pc:docMk/>
            <pc:sldMk cId="2543639564" sldId="276"/>
            <ac:spMk id="3" creationId="{00000000-0000-0000-0000-000000000000}"/>
          </ac:spMkLst>
        </pc:spChg>
      </pc:sldChg>
      <pc:sldChg chg="modSp mod modAnim">
        <pc:chgData name="Jason Sain" userId="f45ebf678f62d5a8" providerId="LiveId" clId="{4A03184B-643F-44DF-A2B5-46DCC816762D}" dt="2021-06-06T18:56:42.710" v="2735"/>
        <pc:sldMkLst>
          <pc:docMk/>
          <pc:sldMk cId="3491457687" sldId="277"/>
        </pc:sldMkLst>
        <pc:spChg chg="mod">
          <ac:chgData name="Jason Sain" userId="f45ebf678f62d5a8" providerId="LiveId" clId="{4A03184B-643F-44DF-A2B5-46DCC816762D}" dt="2021-06-06T17:11:04.332" v="1195" actId="255"/>
          <ac:spMkLst>
            <pc:docMk/>
            <pc:sldMk cId="3491457687" sldId="277"/>
            <ac:spMk id="2" creationId="{00000000-0000-0000-0000-000000000000}"/>
          </ac:spMkLst>
        </pc:spChg>
        <pc:spChg chg="mod">
          <ac:chgData name="Jason Sain" userId="f45ebf678f62d5a8" providerId="LiveId" clId="{4A03184B-643F-44DF-A2B5-46DCC816762D}" dt="2021-06-06T17:08:39.103" v="1162" actId="5793"/>
          <ac:spMkLst>
            <pc:docMk/>
            <pc:sldMk cId="3491457687" sldId="277"/>
            <ac:spMk id="3" creationId="{00000000-0000-0000-0000-000000000000}"/>
          </ac:spMkLst>
        </pc:spChg>
      </pc:sldChg>
      <pc:sldChg chg="modSp mod modAnim">
        <pc:chgData name="Jason Sain" userId="f45ebf678f62d5a8" providerId="LiveId" clId="{4A03184B-643F-44DF-A2B5-46DCC816762D}" dt="2021-06-06T18:57:02.413" v="2737"/>
        <pc:sldMkLst>
          <pc:docMk/>
          <pc:sldMk cId="1905994657" sldId="278"/>
        </pc:sldMkLst>
        <pc:spChg chg="mod">
          <ac:chgData name="Jason Sain" userId="f45ebf678f62d5a8" providerId="LiveId" clId="{4A03184B-643F-44DF-A2B5-46DCC816762D}" dt="2021-06-06T17:12:55.036" v="1268" actId="20577"/>
          <ac:spMkLst>
            <pc:docMk/>
            <pc:sldMk cId="1905994657" sldId="278"/>
            <ac:spMk id="2" creationId="{00000000-0000-0000-0000-000000000000}"/>
          </ac:spMkLst>
        </pc:spChg>
        <pc:spChg chg="mod">
          <ac:chgData name="Jason Sain" userId="f45ebf678f62d5a8" providerId="LiveId" clId="{4A03184B-643F-44DF-A2B5-46DCC816762D}" dt="2021-06-06T17:26:07.195" v="1452" actId="20577"/>
          <ac:spMkLst>
            <pc:docMk/>
            <pc:sldMk cId="1905994657" sldId="278"/>
            <ac:spMk id="3" creationId="{00000000-0000-0000-0000-000000000000}"/>
          </ac:spMkLst>
        </pc:spChg>
      </pc:sldChg>
      <pc:sldChg chg="del">
        <pc:chgData name="Jason Sain" userId="f45ebf678f62d5a8" providerId="LiveId" clId="{4A03184B-643F-44DF-A2B5-46DCC816762D}" dt="2021-06-06T17:26:39.304" v="1453" actId="2696"/>
        <pc:sldMkLst>
          <pc:docMk/>
          <pc:sldMk cId="3846911459" sldId="279"/>
        </pc:sldMkLst>
      </pc:sldChg>
      <pc:sldChg chg="modSp mod modAnim">
        <pc:chgData name="Jason Sain" userId="f45ebf678f62d5a8" providerId="LiveId" clId="{4A03184B-643F-44DF-A2B5-46DCC816762D}" dt="2021-06-06T18:57:16.172" v="2738"/>
        <pc:sldMkLst>
          <pc:docMk/>
          <pc:sldMk cId="2144251725" sldId="280"/>
        </pc:sldMkLst>
        <pc:spChg chg="mod">
          <ac:chgData name="Jason Sain" userId="f45ebf678f62d5a8" providerId="LiveId" clId="{4A03184B-643F-44DF-A2B5-46DCC816762D}" dt="2021-06-06T17:32:41.810" v="1740" actId="20577"/>
          <ac:spMkLst>
            <pc:docMk/>
            <pc:sldMk cId="2144251725" sldId="280"/>
            <ac:spMk id="2" creationId="{00000000-0000-0000-0000-000000000000}"/>
          </ac:spMkLst>
        </pc:spChg>
        <pc:spChg chg="mod">
          <ac:chgData name="Jason Sain" userId="f45ebf678f62d5a8" providerId="LiveId" clId="{4A03184B-643F-44DF-A2B5-46DCC816762D}" dt="2021-06-06T17:37:49.282" v="1900" actId="20577"/>
          <ac:spMkLst>
            <pc:docMk/>
            <pc:sldMk cId="2144251725" sldId="280"/>
            <ac:spMk id="3" creationId="{00000000-0000-0000-0000-000000000000}"/>
          </ac:spMkLst>
        </pc:spChg>
      </pc:sldChg>
      <pc:sldChg chg="modSp add del mod">
        <pc:chgData name="Jason Sain" userId="f45ebf678f62d5a8" providerId="LiveId" clId="{4A03184B-643F-44DF-A2B5-46DCC816762D}" dt="2021-06-06T17:45:17.104" v="2078" actId="2696"/>
        <pc:sldMkLst>
          <pc:docMk/>
          <pc:sldMk cId="868380922" sldId="281"/>
        </pc:sldMkLst>
        <pc:spChg chg="mod">
          <ac:chgData name="Jason Sain" userId="f45ebf678f62d5a8" providerId="LiveId" clId="{4A03184B-643F-44DF-A2B5-46DCC816762D}" dt="2021-06-06T17:38:16.170" v="1903" actId="1036"/>
          <ac:spMkLst>
            <pc:docMk/>
            <pc:sldMk cId="868380922" sldId="281"/>
            <ac:spMk id="2" creationId="{00000000-0000-0000-0000-000000000000}"/>
          </ac:spMkLst>
        </pc:spChg>
      </pc:sldChg>
      <pc:sldChg chg="modSp modAnim">
        <pc:chgData name="Jason Sain" userId="f45ebf678f62d5a8" providerId="LiveId" clId="{4A03184B-643F-44DF-A2B5-46DCC816762D}" dt="2021-06-06T18:57:24.834" v="2739"/>
        <pc:sldMkLst>
          <pc:docMk/>
          <pc:sldMk cId="348822698" sldId="282"/>
        </pc:sldMkLst>
        <pc:spChg chg="mod">
          <ac:chgData name="Jason Sain" userId="f45ebf678f62d5a8" providerId="LiveId" clId="{4A03184B-643F-44DF-A2B5-46DCC816762D}" dt="2021-06-06T17:44:03.368" v="2071" actId="255"/>
          <ac:spMkLst>
            <pc:docMk/>
            <pc:sldMk cId="348822698" sldId="282"/>
            <ac:spMk id="3" creationId="{00000000-0000-0000-0000-000000000000}"/>
          </ac:spMkLst>
        </pc:spChg>
      </pc:sldChg>
      <pc:sldChg chg="modSp mod">
        <pc:chgData name="Jason Sain" userId="f45ebf678f62d5a8" providerId="LiveId" clId="{4A03184B-643F-44DF-A2B5-46DCC816762D}" dt="2021-06-06T17:55:23.976" v="2383" actId="20577"/>
        <pc:sldMkLst>
          <pc:docMk/>
          <pc:sldMk cId="3118601655" sldId="283"/>
        </pc:sldMkLst>
        <pc:spChg chg="mod">
          <ac:chgData name="Jason Sain" userId="f45ebf678f62d5a8" providerId="LiveId" clId="{4A03184B-643F-44DF-A2B5-46DCC816762D}" dt="2021-06-06T17:55:23.976" v="2383" actId="20577"/>
          <ac:spMkLst>
            <pc:docMk/>
            <pc:sldMk cId="3118601655" sldId="283"/>
            <ac:spMk id="3" creationId="{00000000-0000-0000-0000-000000000000}"/>
          </ac:spMkLst>
        </pc:spChg>
      </pc:sldChg>
      <pc:sldChg chg="modSp modAnim">
        <pc:chgData name="Jason Sain" userId="f45ebf678f62d5a8" providerId="LiveId" clId="{4A03184B-643F-44DF-A2B5-46DCC816762D}" dt="2021-06-06T18:57:35.889" v="2740"/>
        <pc:sldMkLst>
          <pc:docMk/>
          <pc:sldMk cId="898451675" sldId="284"/>
        </pc:sldMkLst>
        <pc:spChg chg="mod">
          <ac:chgData name="Jason Sain" userId="f45ebf678f62d5a8" providerId="LiveId" clId="{4A03184B-643F-44DF-A2B5-46DCC816762D}" dt="2021-06-06T17:52:26.064" v="2269" actId="20577"/>
          <ac:spMkLst>
            <pc:docMk/>
            <pc:sldMk cId="898451675" sldId="284"/>
            <ac:spMk id="3" creationId="{00000000-0000-0000-0000-000000000000}"/>
          </ac:spMkLst>
        </pc:spChg>
      </pc:sldChg>
      <pc:sldChg chg="modSp mod ord modAnim">
        <pc:chgData name="Jason Sain" userId="f45ebf678f62d5a8" providerId="LiveId" clId="{4A03184B-643F-44DF-A2B5-46DCC816762D}" dt="2021-06-06T19:01:11.932" v="2742"/>
        <pc:sldMkLst>
          <pc:docMk/>
          <pc:sldMk cId="506785690" sldId="285"/>
        </pc:sldMkLst>
        <pc:spChg chg="mod">
          <ac:chgData name="Jason Sain" userId="f45ebf678f62d5a8" providerId="LiveId" clId="{4A03184B-643F-44DF-A2B5-46DCC816762D}" dt="2021-06-06T17:31:39.939" v="1739" actId="20577"/>
          <ac:spMkLst>
            <pc:docMk/>
            <pc:sldMk cId="506785690" sldId="285"/>
            <ac:spMk id="2" creationId="{00000000-0000-0000-0000-000000000000}"/>
          </ac:spMkLst>
        </pc:spChg>
      </pc:sldChg>
      <pc:sldChg chg="del">
        <pc:chgData name="Jason Sain" userId="f45ebf678f62d5a8" providerId="LiveId" clId="{4A03184B-643F-44DF-A2B5-46DCC816762D}" dt="2021-06-06T16:03:15.234" v="110" actId="2696"/>
        <pc:sldMkLst>
          <pc:docMk/>
          <pc:sldMk cId="2408364874" sldId="286"/>
        </pc:sldMkLst>
      </pc:sldChg>
      <pc:sldChg chg="addSp delSp modSp add del mod modAnim modNotesTx">
        <pc:chgData name="Jason Sain" userId="f45ebf678f62d5a8" providerId="LiveId" clId="{4A03184B-643F-44DF-A2B5-46DCC816762D}" dt="2021-06-06T18:48:37.677" v="2730" actId="20577"/>
        <pc:sldMkLst>
          <pc:docMk/>
          <pc:sldMk cId="477339598" sldId="287"/>
        </pc:sldMkLst>
        <pc:spChg chg="mod">
          <ac:chgData name="Jason Sain" userId="f45ebf678f62d5a8" providerId="LiveId" clId="{4A03184B-643F-44DF-A2B5-46DCC816762D}" dt="2021-06-06T18:41:24.157" v="2618" actId="255"/>
          <ac:spMkLst>
            <pc:docMk/>
            <pc:sldMk cId="477339598" sldId="287"/>
            <ac:spMk id="2" creationId="{00000000-0000-0000-0000-000000000000}"/>
          </ac:spMkLst>
        </pc:spChg>
        <pc:spChg chg="del mod">
          <ac:chgData name="Jason Sain" userId="f45ebf678f62d5a8" providerId="LiveId" clId="{4A03184B-643F-44DF-A2B5-46DCC816762D}" dt="2021-06-06T18:41:53.584" v="2619"/>
          <ac:spMkLst>
            <pc:docMk/>
            <pc:sldMk cId="477339598" sldId="287"/>
            <ac:spMk id="3" creationId="{00000000-0000-0000-0000-000000000000}"/>
          </ac:spMkLst>
        </pc:spChg>
        <pc:picChg chg="add mod">
          <ac:chgData name="Jason Sain" userId="f45ebf678f62d5a8" providerId="LiveId" clId="{4A03184B-643F-44DF-A2B5-46DCC816762D}" dt="2021-06-06T18:41:53.584" v="2619"/>
          <ac:picMkLst>
            <pc:docMk/>
            <pc:sldMk cId="477339598" sldId="287"/>
            <ac:picMk id="4" creationId="{2A05BF8A-A2D0-4809-9BC5-F91B17A96B90}"/>
          </ac:picMkLst>
        </pc:picChg>
      </pc:sldChg>
      <pc:sldChg chg="modSp new mod">
        <pc:chgData name="Jason Sain" userId="f45ebf678f62d5a8" providerId="LiveId" clId="{4A03184B-643F-44DF-A2B5-46DCC816762D}" dt="2021-06-06T17:31:19.066" v="1706" actId="20577"/>
        <pc:sldMkLst>
          <pc:docMk/>
          <pc:sldMk cId="4157857041" sldId="288"/>
        </pc:sldMkLst>
        <pc:spChg chg="mod">
          <ac:chgData name="Jason Sain" userId="f45ebf678f62d5a8" providerId="LiveId" clId="{4A03184B-643F-44DF-A2B5-46DCC816762D}" dt="2021-06-06T17:31:19.066" v="1706" actId="20577"/>
          <ac:spMkLst>
            <pc:docMk/>
            <pc:sldMk cId="4157857041" sldId="288"/>
            <ac:spMk id="2" creationId="{0EC4CFB5-A118-44A4-A20B-AA45101CA4A2}"/>
          </ac:spMkLst>
        </pc:spChg>
        <pc:spChg chg="mod">
          <ac:chgData name="Jason Sain" userId="f45ebf678f62d5a8" providerId="LiveId" clId="{4A03184B-643F-44DF-A2B5-46DCC816762D}" dt="2021-06-06T17:30:51.035" v="1704" actId="20577"/>
          <ac:spMkLst>
            <pc:docMk/>
            <pc:sldMk cId="4157857041" sldId="288"/>
            <ac:spMk id="3" creationId="{5ED1101E-2AEF-4C38-B856-84784DBB59F8}"/>
          </ac:spMkLst>
        </pc:spChg>
      </pc:sldChg>
      <pc:sldChg chg="add del">
        <pc:chgData name="Jason Sain" userId="f45ebf678f62d5a8" providerId="LiveId" clId="{4A03184B-643F-44DF-A2B5-46DCC816762D}" dt="2021-06-06T17:44:16.640" v="2073" actId="2890"/>
        <pc:sldMkLst>
          <pc:docMk/>
          <pc:sldMk cId="2307304239" sldId="289"/>
        </pc:sldMkLst>
      </pc:sldChg>
      <pc:sldChg chg="modSp add mod modAnim">
        <pc:chgData name="Jason Sain" userId="f45ebf678f62d5a8" providerId="LiveId" clId="{4A03184B-643F-44DF-A2B5-46DCC816762D}" dt="2021-06-06T18:56:50.443" v="2736"/>
        <pc:sldMkLst>
          <pc:docMk/>
          <pc:sldMk cId="2805010047" sldId="289"/>
        </pc:sldMkLst>
        <pc:spChg chg="mod">
          <ac:chgData name="Jason Sain" userId="f45ebf678f62d5a8" providerId="LiveId" clId="{4A03184B-643F-44DF-A2B5-46DCC816762D}" dt="2021-06-06T18:07:32.730" v="2426" actId="20577"/>
          <ac:spMkLst>
            <pc:docMk/>
            <pc:sldMk cId="2805010047" sldId="289"/>
            <ac:spMk id="2" creationId="{00000000-0000-0000-0000-000000000000}"/>
          </ac:spMkLst>
        </pc:spChg>
        <pc:spChg chg="mod">
          <ac:chgData name="Jason Sain" userId="f45ebf678f62d5a8" providerId="LiveId" clId="{4A03184B-643F-44DF-A2B5-46DCC816762D}" dt="2021-06-06T18:38:33.223" v="2613" actId="20577"/>
          <ac:spMkLst>
            <pc:docMk/>
            <pc:sldMk cId="2805010047" sldId="289"/>
            <ac:spMk id="3" creationId="{00000000-0000-0000-0000-000000000000}"/>
          </ac:spMkLst>
        </pc:spChg>
      </pc:sldChg>
    </pc:docChg>
  </pc:docChgLst>
  <pc:docChgLst>
    <pc:chgData name="Powell, Kelvin R SCPO USN COMNAVCRUITCOM MIL (USA)" userId="S::kelvin.r.powell.mil@us.navy.mil::22933322-2c17-43c2-a70b-5ab02b6482e4" providerId="AD" clId="Web-{860335D4-7A4E-EF76-4803-EBDF23320255}"/>
    <pc:docChg chg="mod modSld">
      <pc:chgData name="Powell, Kelvin R SCPO USN COMNAVCRUITCOM MIL (USA)" userId="S::kelvin.r.powell.mil@us.navy.mil::22933322-2c17-43c2-a70b-5ab02b6482e4" providerId="AD" clId="Web-{860335D4-7A4E-EF76-4803-EBDF23320255}" dt="2024-08-16T19:53:16.390" v="41"/>
      <pc:docMkLst>
        <pc:docMk/>
      </pc:docMkLst>
      <pc:sldChg chg="modNotes">
        <pc:chgData name="Powell, Kelvin R SCPO USN COMNAVCRUITCOM MIL (USA)" userId="S::kelvin.r.powell.mil@us.navy.mil::22933322-2c17-43c2-a70b-5ab02b6482e4" providerId="AD" clId="Web-{860335D4-7A4E-EF76-4803-EBDF23320255}" dt="2024-08-16T19:53:16.390" v="41"/>
        <pc:sldMkLst>
          <pc:docMk/>
          <pc:sldMk cId="3167366910" sldId="352"/>
        </pc:sldMkLst>
      </pc:sldChg>
    </pc:docChg>
  </pc:docChgLst>
  <pc:docChgLst>
    <pc:chgData name="Chukwuma, Shaqanta C SCPO USN NETPDC (USA)" userId="S::shaqanta.c.chukwuma.mil@us.navy.mil::4a0e297b-a48b-4711-a81d-8df9312a65f5" providerId="AD" clId="Web-{26D180C8-2975-432E-8F90-EC78D60976D3}"/>
    <pc:docChg chg="modSld">
      <pc:chgData name="Chukwuma, Shaqanta C SCPO USN NETPDC (USA)" userId="S::shaqanta.c.chukwuma.mil@us.navy.mil::4a0e297b-a48b-4711-a81d-8df9312a65f5" providerId="AD" clId="Web-{26D180C8-2975-432E-8F90-EC78D60976D3}" dt="2023-07-28T13:57:47.333" v="2" actId="20577"/>
      <pc:docMkLst>
        <pc:docMk/>
      </pc:docMkLst>
      <pc:sldChg chg="modSp">
        <pc:chgData name="Chukwuma, Shaqanta C SCPO USN NETPDC (USA)" userId="S::shaqanta.c.chukwuma.mil@us.navy.mil::4a0e297b-a48b-4711-a81d-8df9312a65f5" providerId="AD" clId="Web-{26D180C8-2975-432E-8F90-EC78D60976D3}" dt="2023-07-28T13:57:03.738" v="0" actId="20577"/>
        <pc:sldMkLst>
          <pc:docMk/>
          <pc:sldMk cId="3491457687" sldId="277"/>
        </pc:sldMkLst>
        <pc:spChg chg="mod">
          <ac:chgData name="Chukwuma, Shaqanta C SCPO USN NETPDC (USA)" userId="S::shaqanta.c.chukwuma.mil@us.navy.mil::4a0e297b-a48b-4711-a81d-8df9312a65f5" providerId="AD" clId="Web-{26D180C8-2975-432E-8F90-EC78D60976D3}" dt="2023-07-28T13:57:03.738" v="0" actId="20577"/>
          <ac:spMkLst>
            <pc:docMk/>
            <pc:sldMk cId="3491457687" sldId="277"/>
            <ac:spMk id="3" creationId="{00000000-0000-0000-0000-000000000000}"/>
          </ac:spMkLst>
        </pc:spChg>
      </pc:sldChg>
      <pc:sldChg chg="modSp">
        <pc:chgData name="Chukwuma, Shaqanta C SCPO USN NETPDC (USA)" userId="S::shaqanta.c.chukwuma.mil@us.navy.mil::4a0e297b-a48b-4711-a81d-8df9312a65f5" providerId="AD" clId="Web-{26D180C8-2975-432E-8F90-EC78D60976D3}" dt="2023-07-28T13:57:47.333" v="2" actId="20577"/>
        <pc:sldMkLst>
          <pc:docMk/>
          <pc:sldMk cId="3019136479" sldId="344"/>
        </pc:sldMkLst>
        <pc:spChg chg="mod">
          <ac:chgData name="Chukwuma, Shaqanta C SCPO USN NETPDC (USA)" userId="S::shaqanta.c.chukwuma.mil@us.navy.mil::4a0e297b-a48b-4711-a81d-8df9312a65f5" providerId="AD" clId="Web-{26D180C8-2975-432E-8F90-EC78D60976D3}" dt="2023-07-28T13:57:47.333" v="2" actId="20577"/>
          <ac:spMkLst>
            <pc:docMk/>
            <pc:sldMk cId="3019136479" sldId="344"/>
            <ac:spMk id="3" creationId="{00000000-0000-0000-0000-000000000000}"/>
          </ac:spMkLst>
        </pc:spChg>
      </pc:sldChg>
    </pc:docChg>
  </pc:docChgLst>
  <pc:docChgLst>
    <pc:chgData name="Almonte, Marcelo MCPO USN NETC PENSACOLA FL (USA)" userId="S::marcelo.almonte.mil@us.navy.mil::6da9497a-c4c6-4b8b-a982-0c29bc2bfa3a" providerId="AD" clId="Web-{0D629B05-09A1-43E0-885C-936AB832BCB8}"/>
    <pc:docChg chg="mod modSld">
      <pc:chgData name="Almonte, Marcelo MCPO USN NETC PENSACOLA FL (USA)" userId="S::marcelo.almonte.mil@us.navy.mil::6da9497a-c4c6-4b8b-a982-0c29bc2bfa3a" providerId="AD" clId="Web-{0D629B05-09A1-43E0-885C-936AB832BCB8}" dt="2024-08-16T16:07:32.160" v="78" actId="20577"/>
      <pc:docMkLst>
        <pc:docMk/>
      </pc:docMkLst>
      <pc:sldChg chg="modSp modCm">
        <pc:chgData name="Almonte, Marcelo MCPO USN NETC PENSACOLA FL (USA)" userId="S::marcelo.almonte.mil@us.navy.mil::6da9497a-c4c6-4b8b-a982-0c29bc2bfa3a" providerId="AD" clId="Web-{0D629B05-09A1-43E0-885C-936AB832BCB8}" dt="2024-08-16T16:01:23.254" v="3" actId="20577"/>
        <pc:sldMkLst>
          <pc:docMk/>
          <pc:sldMk cId="4245197199" sldId="348"/>
        </pc:sldMkLst>
        <pc:spChg chg="mod">
          <ac:chgData name="Almonte, Marcelo MCPO USN NETC PENSACOLA FL (USA)" userId="S::marcelo.almonte.mil@us.navy.mil::6da9497a-c4c6-4b8b-a982-0c29bc2bfa3a" providerId="AD" clId="Web-{0D629B05-09A1-43E0-885C-936AB832BCB8}" dt="2024-08-16T16:01:23.254" v="3" actId="20577"/>
          <ac:spMkLst>
            <pc:docMk/>
            <pc:sldMk cId="4245197199" sldId="348"/>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Almonte, Marcelo MCPO USN NETC PENSACOLA FL (USA)" userId="S::marcelo.almonte.mil@us.navy.mil::6da9497a-c4c6-4b8b-a982-0c29bc2bfa3a" providerId="AD" clId="Web-{0D629B05-09A1-43E0-885C-936AB832BCB8}" dt="2024-08-16T16:00:47.519" v="1" actId="20577"/>
              <pc2:cmMkLst xmlns:pc2="http://schemas.microsoft.com/office/powerpoint/2019/9/main/command">
                <pc:docMk/>
                <pc:sldMk cId="4245197199" sldId="348"/>
                <pc2:cmMk id="{9F24C412-540C-4C37-BAFF-C59078049422}"/>
              </pc2:cmMkLst>
            </pc226:cmChg>
          </p:ext>
        </pc:extLst>
      </pc:sldChg>
      <pc:sldChg chg="modSp modNotes">
        <pc:chgData name="Almonte, Marcelo MCPO USN NETC PENSACOLA FL (USA)" userId="S::marcelo.almonte.mil@us.navy.mil::6da9497a-c4c6-4b8b-a982-0c29bc2bfa3a" providerId="AD" clId="Web-{0D629B05-09A1-43E0-885C-936AB832BCB8}" dt="2024-08-16T16:07:32.160" v="78" actId="20577"/>
        <pc:sldMkLst>
          <pc:docMk/>
          <pc:sldMk cId="3167366910" sldId="352"/>
        </pc:sldMkLst>
        <pc:spChg chg="mod">
          <ac:chgData name="Almonte, Marcelo MCPO USN NETC PENSACOLA FL (USA)" userId="S::marcelo.almonte.mil@us.navy.mil::6da9497a-c4c6-4b8b-a982-0c29bc2bfa3a" providerId="AD" clId="Web-{0D629B05-09A1-43E0-885C-936AB832BCB8}" dt="2024-08-16T16:07:32.160" v="78" actId="20577"/>
          <ac:spMkLst>
            <pc:docMk/>
            <pc:sldMk cId="3167366910" sldId="35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56272-8E2E-D34A-BD7A-9F0D1A9FB79D}" type="datetimeFigureOut">
              <a:rPr lang="en-US" smtClean="0"/>
              <a:t>8/27/2024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ACEE01-41AF-2A4D-9C8A-1F63ADF14122}" type="slidenum">
              <a:rPr lang="en-US" smtClean="0"/>
              <a:t>‹#›</a:t>
            </a:fld>
            <a:endParaRPr lang="en-US"/>
          </a:p>
        </p:txBody>
      </p:sp>
    </p:spTree>
    <p:extLst>
      <p:ext uri="{BB962C8B-B14F-4D97-AF65-F5344CB8AC3E}">
        <p14:creationId xmlns:p14="http://schemas.microsoft.com/office/powerpoint/2010/main" val="339324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a:t>
            </a:fld>
            <a:endParaRPr lang="en-US"/>
          </a:p>
        </p:txBody>
      </p:sp>
    </p:spTree>
    <p:extLst>
      <p:ext uri="{BB962C8B-B14F-4D97-AF65-F5344CB8AC3E}">
        <p14:creationId xmlns:p14="http://schemas.microsoft.com/office/powerpoint/2010/main" val="3257226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11</a:t>
            </a:fld>
            <a:endParaRPr lang="en-US"/>
          </a:p>
        </p:txBody>
      </p:sp>
    </p:spTree>
    <p:extLst>
      <p:ext uri="{BB962C8B-B14F-4D97-AF65-F5344CB8AC3E}">
        <p14:creationId xmlns:p14="http://schemas.microsoft.com/office/powerpoint/2010/main" val="3928444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t>Example only to demonstrate</a:t>
            </a:r>
            <a:r>
              <a:rPr lang="en-US" baseline="0" dirty="0"/>
              <a:t> how SRB is calculated.</a:t>
            </a:r>
          </a:p>
          <a:p>
            <a:endParaRPr lang="en-US" baseline="0" dirty="0"/>
          </a:p>
          <a:p>
            <a:r>
              <a:rPr lang="en-US" b="1" baseline="0" dirty="0"/>
              <a:t>Additional Notes:</a:t>
            </a:r>
            <a:r>
              <a:rPr lang="en-US" b="1" dirty="0"/>
              <a:t> </a:t>
            </a:r>
          </a:p>
          <a:p>
            <a:r>
              <a:rPr lang="en-US" dirty="0"/>
              <a:t>SRB base pay multiples will be assigned in 0.5 increments</a:t>
            </a:r>
          </a:p>
          <a:p>
            <a:r>
              <a:rPr lang="en-US" dirty="0"/>
              <a:t>SRB calculation</a:t>
            </a:r>
            <a:r>
              <a:rPr lang="en-US" baseline="0" dirty="0"/>
              <a:t> is Pre-tax</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12</a:t>
            </a:fld>
            <a:endParaRPr lang="en-US"/>
          </a:p>
        </p:txBody>
      </p:sp>
    </p:spTree>
    <p:extLst>
      <p:ext uri="{BB962C8B-B14F-4D97-AF65-F5344CB8AC3E}">
        <p14:creationId xmlns:p14="http://schemas.microsoft.com/office/powerpoint/2010/main" val="2852306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GUIDE</a:t>
            </a:r>
            <a:r>
              <a:rPr lang="en-US" baseline="0" dirty="0"/>
              <a:t>:</a:t>
            </a:r>
            <a:endParaRPr lang="en-US" dirty="0"/>
          </a:p>
          <a:p>
            <a:r>
              <a:rPr lang="en-US" dirty="0"/>
              <a:t>A</a:t>
            </a:r>
            <a:r>
              <a:rPr lang="en-US" baseline="0" dirty="0"/>
              <a:t> template for the 35 day waiver is located in the OPNAVINST. Reason must not be at fault of the member. </a:t>
            </a:r>
          </a:p>
          <a:p>
            <a:endParaRPr lang="en-US" baseline="0" dirty="0"/>
          </a:p>
          <a:p>
            <a:pPr marL="228600" indent="-228600">
              <a:buFont typeface="Wingdings" panose="05000000000000000000" pitchFamily="2" charset="2"/>
              <a:buChar char="§"/>
            </a:pPr>
            <a:r>
              <a:rPr lang="en-US" baseline="0" dirty="0"/>
              <a:t>Training on how to submit SRBs in NSIPS is located on the SRB page on MyNavy HR:  Career Management&lt;Community Management&lt;Enlisted Career Admin&lt;SRB SDAP Enl Bonus</a:t>
            </a:r>
          </a:p>
          <a:p>
            <a:pPr marL="685800" lvl="1" indent="-228600">
              <a:buFont typeface="Wingdings" panose="05000000000000000000" pitchFamily="2" charset="2"/>
              <a:buChar char="§"/>
            </a:pPr>
            <a:r>
              <a:rPr lang="en-US" baseline="0" dirty="0"/>
              <a:t>SRB migration to NSIPS Training</a:t>
            </a:r>
          </a:p>
          <a:p>
            <a:pPr marL="171450" indent="-171450">
              <a:buFont typeface="Wingdings" panose="05000000000000000000" pitchFamily="2" charset="2"/>
              <a:buChar char="§"/>
            </a:pPr>
            <a:endParaRPr lang="en-US" baseline="0" dirty="0"/>
          </a:p>
          <a:p>
            <a:pPr marL="171450" indent="-171450">
              <a:buFont typeface="Wingdings" panose="05000000000000000000" pitchFamily="2" charset="2"/>
              <a:buChar char="§"/>
            </a:pPr>
            <a:r>
              <a:rPr lang="en-US" dirty="0"/>
              <a:t>Use this time to advise CDT on best practices to ensure Sailors do not miss SRB opportunities for example:</a:t>
            </a:r>
          </a:p>
          <a:p>
            <a:pPr marL="628650" lvl="1" indent="-171450">
              <a:buFont typeface="Wingdings" panose="05000000000000000000" pitchFamily="2" charset="2"/>
              <a:buChar char="§"/>
            </a:pPr>
            <a:r>
              <a:rPr lang="en-US" dirty="0"/>
              <a:t>Ensure to engage Sailors early to maximize opportunity</a:t>
            </a:r>
          </a:p>
          <a:p>
            <a:pPr marL="628650" lvl="1" indent="-171450">
              <a:buFont typeface="Wingdings" panose="05000000000000000000" pitchFamily="2" charset="2"/>
              <a:buChar char="§"/>
            </a:pPr>
            <a:r>
              <a:rPr lang="en-US" dirty="0"/>
              <a:t>Work to limit changes</a:t>
            </a:r>
          </a:p>
          <a:p>
            <a:pPr marL="628650" lvl="1" indent="-171450">
              <a:buFont typeface="Wingdings" panose="05000000000000000000" pitchFamily="2" charset="2"/>
              <a:buChar char="§"/>
            </a:pPr>
            <a:r>
              <a:rPr lang="en-US" dirty="0"/>
              <a:t>Always follow up on requests</a:t>
            </a:r>
          </a:p>
          <a:p>
            <a:pPr marL="628650" lvl="1" indent="-171450">
              <a:buFont typeface="Wingdings" panose="05000000000000000000" pitchFamily="2" charset="2"/>
              <a:buChar char="§"/>
            </a:pPr>
            <a:r>
              <a:rPr lang="en-US" dirty="0"/>
              <a:t>You want to avoid submitting a 35 day waiver.  Submitting</a:t>
            </a:r>
            <a:r>
              <a:rPr lang="en-US" baseline="0" dirty="0"/>
              <a:t> this means something went wrong and now it needs to be explained.  Also note, the waiver CANNOT be signed by direction.  So be prepared to explain to the TRIAD why this waiver is required.</a:t>
            </a:r>
            <a:endParaRPr lang="en-US" dirty="0"/>
          </a:p>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13</a:t>
            </a:fld>
            <a:endParaRPr lang="en-US"/>
          </a:p>
        </p:txBody>
      </p:sp>
    </p:spTree>
    <p:extLst>
      <p:ext uri="{BB962C8B-B14F-4D97-AF65-F5344CB8AC3E}">
        <p14:creationId xmlns:p14="http://schemas.microsoft.com/office/powerpoint/2010/main" val="4003388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r>
              <a:rPr kumimoji="0" lang="en-US"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p>
          <a:p>
            <a:pPr marL="171450" indent="-171450">
              <a:buFont typeface="Wingdings" panose="05000000000000000000" pitchFamily="2" charset="2"/>
              <a:buChar char="§"/>
            </a:pPr>
            <a:r>
              <a:rPr lang="en-US" dirty="0"/>
              <a:t>Block</a:t>
            </a:r>
            <a:r>
              <a:rPr lang="en-US" baseline="0" dirty="0"/>
              <a:t> 8 of evals may indicate REGULAR, FROCKED, or SELECTED.</a:t>
            </a:r>
          </a:p>
          <a:p>
            <a:pPr marL="171450" indent="-171450">
              <a:buFont typeface="Wingdings" panose="05000000000000000000" pitchFamily="2" charset="2"/>
              <a:buChar char="§"/>
            </a:pPr>
            <a:r>
              <a:rPr lang="en-US" baseline="0" dirty="0">
                <a:latin typeface="Tahoma"/>
                <a:ea typeface="Tahoma"/>
                <a:cs typeface="Tahoma"/>
              </a:rPr>
              <a:t>Block 10 must be checked PERIODIC</a:t>
            </a:r>
            <a:r>
              <a:rPr lang="en-US" dirty="0">
                <a:latin typeface="Tahoma"/>
                <a:ea typeface="Tahoma"/>
                <a:cs typeface="Tahoma"/>
              </a:rPr>
              <a:t>.</a:t>
            </a:r>
            <a:endParaRPr lang="en-US" baseline="0" dirty="0"/>
          </a:p>
          <a:p>
            <a:pPr marL="171450" indent="-171450">
              <a:buFont typeface="Wingdings" panose="05000000000000000000" pitchFamily="2" charset="2"/>
              <a:buChar char="§"/>
            </a:pPr>
            <a:r>
              <a:rPr lang="en-US" baseline="0" dirty="0"/>
              <a:t>Not limited to performance documented in the last three years. Intent is to evaluate the last three periodic evaluations, regardless of how far back in a career that may go.</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14</a:t>
            </a:fld>
            <a:endParaRPr lang="en-US"/>
          </a:p>
        </p:txBody>
      </p:sp>
    </p:spTree>
    <p:extLst>
      <p:ext uri="{BB962C8B-B14F-4D97-AF65-F5344CB8AC3E}">
        <p14:creationId xmlns:p14="http://schemas.microsoft.com/office/powerpoint/2010/main" val="1060744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15</a:t>
            </a:fld>
            <a:endParaRPr lang="en-US"/>
          </a:p>
        </p:txBody>
      </p:sp>
    </p:spTree>
    <p:extLst>
      <p:ext uri="{BB962C8B-B14F-4D97-AF65-F5344CB8AC3E}">
        <p14:creationId xmlns:p14="http://schemas.microsoft.com/office/powerpoint/2010/main" val="2116273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16</a:t>
            </a:fld>
            <a:endParaRPr lang="en-US"/>
          </a:p>
        </p:txBody>
      </p:sp>
    </p:spTree>
    <p:extLst>
      <p:ext uri="{BB962C8B-B14F-4D97-AF65-F5344CB8AC3E}">
        <p14:creationId xmlns:p14="http://schemas.microsoft.com/office/powerpoint/2010/main" val="26324611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ANSWERS:</a:t>
            </a:r>
          </a:p>
          <a:p>
            <a:pPr marL="228600" indent="-228600">
              <a:buAutoNum type="arabicPeriod"/>
            </a:pPr>
            <a:r>
              <a:rPr lang="en-US" sz="1200" dirty="0"/>
              <a:t>MyNavy HR Website, Career Management, Enlisted Career-Admin, SRB SDAP Enlisted Bonus</a:t>
            </a:r>
          </a:p>
          <a:p>
            <a:pPr marL="228600" indent="-228600">
              <a:buAutoNum type="arabicPeriod"/>
            </a:pPr>
            <a:r>
              <a:rPr lang="en-US" sz="1200" dirty="0"/>
              <a:t>No</a:t>
            </a:r>
          </a:p>
          <a:p>
            <a:pPr marL="228600" indent="-228600">
              <a:buAutoNum type="arabicPeriod"/>
            </a:pPr>
            <a:r>
              <a:rPr lang="en-US" dirty="0"/>
              <a:t>35-120 days prior to reenlistment date</a:t>
            </a:r>
          </a:p>
          <a:p>
            <a:pPr marL="228600" indent="-228600">
              <a:buAutoNum type="arabicPeriod"/>
            </a:pPr>
            <a:r>
              <a:rPr lang="en-US" dirty="0"/>
              <a:t>Must be an eligible rating; 2 EPs</a:t>
            </a:r>
            <a:r>
              <a:rPr lang="en-US" baseline="0" dirty="0"/>
              <a:t> on the last three evals; no NJP, no PFA failures within the last 3 years.</a:t>
            </a:r>
          </a:p>
          <a:p>
            <a:pPr marL="228600" indent="-228600">
              <a:buAutoNum type="arabicPeriod"/>
            </a:pPr>
            <a:r>
              <a:rPr lang="en-US" dirty="0"/>
              <a:t>9 months</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ACEE01-41AF-2A4D-9C8A-1F63ADF141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07222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r>
              <a:rPr kumimoji="0" lang="en-US"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p>
          <a:p>
            <a:pPr marL="171450" indent="-171450">
              <a:buFont typeface="Wingdings" panose="05000000000000000000" pitchFamily="2" charset="2"/>
              <a:buChar char="§"/>
            </a:pPr>
            <a:r>
              <a:rPr lang="en-US" dirty="0"/>
              <a:t>Important to teach because</a:t>
            </a:r>
            <a:r>
              <a:rPr lang="en-US" baseline="0" dirty="0"/>
              <a:t> Nuclear trained Sailors will refer to their zones after zone B as ESRP zones. </a:t>
            </a:r>
          </a:p>
          <a:p>
            <a:pPr marL="171450" indent="-171450">
              <a:buFont typeface="Wingdings" panose="05000000000000000000" pitchFamily="2" charset="2"/>
              <a:buChar char="§"/>
            </a:pPr>
            <a:r>
              <a:rPr lang="en-US" baseline="0" dirty="0"/>
              <a:t>Learn the language they speak and their incentive programs.</a:t>
            </a:r>
          </a:p>
          <a:p>
            <a:pPr marL="171450" indent="-171450">
              <a:buFont typeface="Wingdings" panose="05000000000000000000" pitchFamily="2" charset="2"/>
              <a:buChar char="§"/>
            </a:pPr>
            <a:r>
              <a:rPr lang="en-US" baseline="0" dirty="0"/>
              <a:t>ESRP policy memo can be obtained by emailing the program manager: nxag_n133d3@navy.mil</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18</a:t>
            </a:fld>
            <a:endParaRPr lang="en-US"/>
          </a:p>
        </p:txBody>
      </p:sp>
    </p:spTree>
    <p:extLst>
      <p:ext uri="{BB962C8B-B14F-4D97-AF65-F5344CB8AC3E}">
        <p14:creationId xmlns:p14="http://schemas.microsoft.com/office/powerpoint/2010/main" val="6035168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19</a:t>
            </a:fld>
            <a:endParaRPr lang="en-US"/>
          </a:p>
        </p:txBody>
      </p:sp>
    </p:spTree>
    <p:extLst>
      <p:ext uri="{BB962C8B-B14F-4D97-AF65-F5344CB8AC3E}">
        <p14:creationId xmlns:p14="http://schemas.microsoft.com/office/powerpoint/2010/main" val="20514279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r>
              <a:rPr kumimoji="0" lang="en-US"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dirty="0"/>
              <a:t>See current NAVADMIN</a:t>
            </a:r>
            <a:r>
              <a:rPr lang="en-US" baseline="0" dirty="0"/>
              <a:t> for ESRP requirements and visit ESRP/SRB programs webpage located at MyNavy HR&lt;Career Management&lt;Community Management&lt;Enlisted&lt;Nuclear&lt;ESRP/SRB Programs</a:t>
            </a:r>
            <a:endParaRPr lang="en-US" dirty="0"/>
          </a:p>
          <a:p>
            <a:pPr marL="171450" indent="-171450">
              <a:buFont typeface="Wingdings" panose="05000000000000000000" pitchFamily="2" charset="2"/>
              <a:buChar char="§"/>
            </a:pPr>
            <a:endParaRPr lang="en-US" baseline="0" dirty="0"/>
          </a:p>
        </p:txBody>
      </p:sp>
      <p:sp>
        <p:nvSpPr>
          <p:cNvPr id="4" name="Slide Number Placeholder 3"/>
          <p:cNvSpPr>
            <a:spLocks noGrp="1"/>
          </p:cNvSpPr>
          <p:nvPr>
            <p:ph type="sldNum" sz="quarter" idx="10"/>
          </p:nvPr>
        </p:nvSpPr>
        <p:spPr/>
        <p:txBody>
          <a:bodyPr/>
          <a:lstStyle/>
          <a:p>
            <a:fld id="{D5ACEE01-41AF-2A4D-9C8A-1F63ADF14122}" type="slidenum">
              <a:rPr lang="en-US" smtClean="0"/>
              <a:t>20</a:t>
            </a:fld>
            <a:endParaRPr lang="en-US"/>
          </a:p>
        </p:txBody>
      </p:sp>
    </p:spTree>
    <p:extLst>
      <p:ext uri="{BB962C8B-B14F-4D97-AF65-F5344CB8AC3E}">
        <p14:creationId xmlns:p14="http://schemas.microsoft.com/office/powerpoint/2010/main" val="2488277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Review objectives.</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2</a:t>
            </a:fld>
            <a:endParaRPr lang="en-US"/>
          </a:p>
        </p:txBody>
      </p:sp>
    </p:spTree>
    <p:extLst>
      <p:ext uri="{BB962C8B-B14F-4D97-AF65-F5344CB8AC3E}">
        <p14:creationId xmlns:p14="http://schemas.microsoft.com/office/powerpoint/2010/main" val="20085163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latin typeface="Tahoma"/>
                <a:ea typeface="Tahoma"/>
                <a:cs typeface="Tahoma"/>
              </a:rPr>
              <a:t>See current NAVADMIN</a:t>
            </a:r>
            <a:r>
              <a:rPr lang="en-US" baseline="0" dirty="0">
                <a:latin typeface="Tahoma"/>
                <a:ea typeface="Tahoma"/>
                <a:cs typeface="Tahoma"/>
              </a:rPr>
              <a:t> for Zone eligibility</a:t>
            </a:r>
            <a:r>
              <a:rPr lang="en-US" dirty="0">
                <a:latin typeface="Tahoma"/>
                <a:ea typeface="Tahoma"/>
                <a:cs typeface="Tahoma"/>
              </a:rPr>
              <a:t>.</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21</a:t>
            </a:fld>
            <a:endParaRPr lang="en-US"/>
          </a:p>
        </p:txBody>
      </p:sp>
    </p:spTree>
    <p:extLst>
      <p:ext uri="{BB962C8B-B14F-4D97-AF65-F5344CB8AC3E}">
        <p14:creationId xmlns:p14="http://schemas.microsoft.com/office/powerpoint/2010/main" val="24733664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r>
              <a:rPr kumimoji="0" lang="en-US"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p>
          <a:p>
            <a:r>
              <a:rPr lang="en-US" dirty="0"/>
              <a:t>Maximum</a:t>
            </a:r>
            <a:r>
              <a:rPr lang="en-US" baseline="0" dirty="0"/>
              <a:t> incentive for Zone 1 is $150,000 and $100,000 for all other zones. </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22</a:t>
            </a:fld>
            <a:endParaRPr lang="en-US"/>
          </a:p>
        </p:txBody>
      </p:sp>
    </p:spTree>
    <p:extLst>
      <p:ext uri="{BB962C8B-B14F-4D97-AF65-F5344CB8AC3E}">
        <p14:creationId xmlns:p14="http://schemas.microsoft.com/office/powerpoint/2010/main" val="3016161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latin typeface="Tahoma"/>
                <a:ea typeface="Tahoma"/>
                <a:cs typeface="Tahoma"/>
              </a:rPr>
              <a:t>If the command is unable</a:t>
            </a:r>
            <a:r>
              <a:rPr lang="en-US" baseline="0" dirty="0">
                <a:latin typeface="Tahoma"/>
                <a:ea typeface="Tahoma"/>
                <a:cs typeface="Tahoma"/>
              </a:rPr>
              <a:t> to submit ESRP requests the command should contact their ISIC for submission</a:t>
            </a:r>
            <a:r>
              <a:rPr lang="en-US" dirty="0">
                <a:latin typeface="Tahoma"/>
                <a:ea typeface="Tahoma"/>
                <a:cs typeface="Tahoma"/>
              </a:rPr>
              <a:t>.</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23</a:t>
            </a:fld>
            <a:endParaRPr lang="en-US"/>
          </a:p>
        </p:txBody>
      </p:sp>
    </p:spTree>
    <p:extLst>
      <p:ext uri="{BB962C8B-B14F-4D97-AF65-F5344CB8AC3E}">
        <p14:creationId xmlns:p14="http://schemas.microsoft.com/office/powerpoint/2010/main" val="33738415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pPr marL="228600" indent="-228600">
              <a:buFont typeface="Wingdings" panose="05000000000000000000" pitchFamily="2" charset="2"/>
              <a:buChar char="§"/>
            </a:pPr>
            <a:r>
              <a:rPr lang="en-US" dirty="0"/>
              <a:t>The combined total only includes bonus payments from reenlistments dated 1 OCT 2013 and forward.</a:t>
            </a:r>
          </a:p>
          <a:p>
            <a:pPr marL="228600" indent="-228600">
              <a:buFont typeface="Wingdings" panose="05000000000000000000" pitchFamily="2" charset="2"/>
              <a:buChar char="§"/>
            </a:pPr>
            <a:r>
              <a:rPr lang="en-US" dirty="0">
                <a:latin typeface="Tahoma"/>
                <a:ea typeface="Tahoma"/>
                <a:cs typeface="Tahoma"/>
              </a:rPr>
              <a:t>SECNAV</a:t>
            </a:r>
            <a:r>
              <a:rPr lang="en-US" baseline="0" dirty="0">
                <a:latin typeface="Tahoma"/>
                <a:ea typeface="Tahoma"/>
                <a:cs typeface="Tahoma"/>
              </a:rPr>
              <a:t> capped bonus to $30k per year</a:t>
            </a:r>
            <a:r>
              <a:rPr lang="en-US" dirty="0">
                <a:latin typeface="Tahoma"/>
                <a:ea typeface="Tahoma"/>
                <a:cs typeface="Tahoma"/>
              </a:rPr>
              <a:t>.</a:t>
            </a:r>
            <a:endParaRPr lang="en-US" baseline="0" dirty="0"/>
          </a:p>
          <a:p>
            <a:pPr marL="228600" indent="-228600">
              <a:buFont typeface="Wingdings" panose="05000000000000000000" pitchFamily="2" charset="2"/>
              <a:buChar char="§"/>
            </a:pPr>
            <a:r>
              <a:rPr lang="en-US" baseline="0" dirty="0"/>
              <a:t>ALL ESRP payments must be received prior to completion of 28 years of service.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24</a:t>
            </a:fld>
            <a:endParaRPr lang="en-US"/>
          </a:p>
        </p:txBody>
      </p:sp>
    </p:spTree>
    <p:extLst>
      <p:ext uri="{BB962C8B-B14F-4D97-AF65-F5344CB8AC3E}">
        <p14:creationId xmlns:p14="http://schemas.microsoft.com/office/powerpoint/2010/main" val="37243110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r>
              <a:rPr kumimoji="0" lang="en-US"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Ensure to workout the scenario prior to briefing the slide so that you can explain it effectively to the CDT.</a:t>
            </a:r>
          </a:p>
          <a:p>
            <a:endParaRPr lang="en-US" dirty="0"/>
          </a:p>
          <a:p>
            <a:r>
              <a:rPr lang="en-US" dirty="0"/>
              <a:t>1.</a:t>
            </a:r>
            <a:r>
              <a:rPr lang="en-US" baseline="0" dirty="0"/>
              <a:t> Reenlisting 14 July 2020 for 6 years will max out bonus at $150k. A 5 year reenlistment will equate to $145,981.50. </a:t>
            </a:r>
          </a:p>
          <a:p>
            <a:endParaRPr lang="en-US" baseline="0" dirty="0"/>
          </a:p>
          <a:p>
            <a:r>
              <a:rPr lang="en-US" baseline="0" dirty="0"/>
              <a:t>2. Discussion for Zone 2 needs to happen with member prior to recommending which route to take. </a:t>
            </a:r>
          </a:p>
          <a:p>
            <a:endParaRPr lang="en-US" baseline="0" dirty="0"/>
          </a:p>
          <a:p>
            <a:r>
              <a:rPr lang="en-US" baseline="0" dirty="0"/>
              <a:t>3. A 6 year reenlistment maximizes Zone 1 and allows for a 3 year reenlistment in Zone 2 to maximize ESRP. </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25</a:t>
            </a:fld>
            <a:endParaRPr lang="en-US"/>
          </a:p>
        </p:txBody>
      </p:sp>
    </p:spTree>
    <p:extLst>
      <p:ext uri="{BB962C8B-B14F-4D97-AF65-F5344CB8AC3E}">
        <p14:creationId xmlns:p14="http://schemas.microsoft.com/office/powerpoint/2010/main" val="3928913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ANSWERS:</a:t>
            </a:r>
          </a:p>
          <a:p>
            <a:pPr marL="228600" indent="-228600">
              <a:buAutoNum type="arabicPeriod"/>
            </a:pPr>
            <a:r>
              <a:rPr lang="en-US" sz="1200" dirty="0"/>
              <a:t>$360,000</a:t>
            </a:r>
          </a:p>
          <a:p>
            <a:pPr marL="228600" indent="-228600">
              <a:buAutoNum type="arabicPeriod"/>
            </a:pPr>
            <a:r>
              <a:rPr lang="en-US" dirty="0"/>
              <a:t>35-120 days prior to reenlistment date</a:t>
            </a:r>
          </a:p>
          <a:p>
            <a:pPr marL="228600" indent="-228600">
              <a:buAutoNum type="arabicPeriod"/>
            </a:pPr>
            <a:r>
              <a:rPr lang="en-US" dirty="0"/>
              <a:t>NSIPS/CIMS</a:t>
            </a:r>
            <a:endParaRPr lang="en-US" baseline="0" dirty="0"/>
          </a:p>
          <a:p>
            <a:pPr marL="228600" indent="-228600">
              <a:buAutoNum type="arabicPeriod"/>
            </a:pPr>
            <a:r>
              <a:rPr lang="en-US" dirty="0"/>
              <a:t>E5 or above; complete 10 years but no more than 23 years</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ACEE01-41AF-2A4D-9C8A-1F63ADF141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42832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endParaRPr lang="en-US" dirty="0">
              <a:latin typeface="Tahoma"/>
              <a:ea typeface="Tahoma"/>
              <a:cs typeface="Tahoma"/>
            </a:endParaRPr>
          </a:p>
          <a:p>
            <a:r>
              <a:rPr lang="en-US" dirty="0"/>
              <a:t>None</a:t>
            </a:r>
          </a:p>
        </p:txBody>
      </p:sp>
      <p:sp>
        <p:nvSpPr>
          <p:cNvPr id="4" name="Slide Number Placeholder 3"/>
          <p:cNvSpPr>
            <a:spLocks noGrp="1"/>
          </p:cNvSpPr>
          <p:nvPr>
            <p:ph type="sldNum" sz="quarter" idx="5"/>
          </p:nvPr>
        </p:nvSpPr>
        <p:spPr/>
        <p:txBody>
          <a:bodyPr/>
          <a:lstStyle/>
          <a:p>
            <a:fld id="{D5ACEE01-41AF-2A4D-9C8A-1F63ADF14122}" type="slidenum">
              <a:rPr lang="en-US" smtClean="0"/>
              <a:t>27</a:t>
            </a:fld>
            <a:endParaRPr lang="en-US"/>
          </a:p>
        </p:txBody>
      </p:sp>
    </p:spTree>
    <p:extLst>
      <p:ext uri="{BB962C8B-B14F-4D97-AF65-F5344CB8AC3E}">
        <p14:creationId xmlns:p14="http://schemas.microsoft.com/office/powerpoint/2010/main" val="13165644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pPr marL="171450" indent="-171450">
              <a:buFont typeface="Wingdings" panose="05000000000000000000" pitchFamily="2" charset="2"/>
              <a:buChar char="§"/>
            </a:pPr>
            <a:r>
              <a:rPr lang="en-US" dirty="0"/>
              <a:t>Approval authority</a:t>
            </a:r>
            <a:r>
              <a:rPr lang="en-US" baseline="0" dirty="0"/>
              <a:t> is BUPERS 328</a:t>
            </a:r>
          </a:p>
          <a:p>
            <a:pPr marL="171450" indent="-171450">
              <a:buFont typeface="Wingdings" panose="05000000000000000000" pitchFamily="2" charset="2"/>
              <a:buChar char="§"/>
            </a:pPr>
            <a:r>
              <a:rPr lang="en-US" baseline="0" dirty="0"/>
              <a:t>Reenlistment is to occur the day all rating, NEC, or skill requirements are met. </a:t>
            </a:r>
          </a:p>
          <a:p>
            <a:pPr marL="171450" indent="-171450">
              <a:buFont typeface="Wingdings" panose="05000000000000000000" pitchFamily="2" charset="2"/>
              <a:buChar char="§"/>
            </a:pPr>
            <a:r>
              <a:rPr lang="en-US" baseline="0" dirty="0"/>
              <a:t>If the SRB the member is reenlisting for is no longer designated for an SRB the member is still entitled to an SRB at the award level effective the date the OTT was approved. </a:t>
            </a:r>
          </a:p>
          <a:p>
            <a:pPr marL="171450" indent="-171450">
              <a:buFont typeface="Wingdings" panose="05000000000000000000" pitchFamily="2" charset="2"/>
              <a:buChar char="§"/>
            </a:pPr>
            <a:r>
              <a:rPr lang="en-US" baseline="0" dirty="0"/>
              <a:t>120-35 day submission rule still applies. Meaning the member will most likely have to inform the training command of the SRB submission and provide the OTT approval. </a:t>
            </a:r>
          </a:p>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28</a:t>
            </a:fld>
            <a:endParaRPr lang="en-US"/>
          </a:p>
        </p:txBody>
      </p:sp>
    </p:spTree>
    <p:extLst>
      <p:ext uri="{BB962C8B-B14F-4D97-AF65-F5344CB8AC3E}">
        <p14:creationId xmlns:p14="http://schemas.microsoft.com/office/powerpoint/2010/main" val="17923171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pPr marL="171450" indent="-171450">
              <a:buFont typeface="Wingdings" panose="05000000000000000000" pitchFamily="2" charset="2"/>
              <a:buChar char="§"/>
            </a:pPr>
            <a:r>
              <a:rPr lang="en-US" dirty="0"/>
              <a:t>Ensure member receives copies of OTT approval prior to transfer.</a:t>
            </a:r>
            <a:r>
              <a:rPr lang="en-US" baseline="0" dirty="0"/>
              <a:t>  Recommend providing hard copy files as well as forwarding via email.</a:t>
            </a:r>
          </a:p>
          <a:p>
            <a:pPr marL="171450" indent="-171450">
              <a:buFont typeface="Wingdings" panose="05000000000000000000" pitchFamily="2" charset="2"/>
              <a:buChar char="§"/>
            </a:pPr>
            <a:r>
              <a:rPr lang="en-US" baseline="0" dirty="0"/>
              <a:t>Ensure to keep copies of approval messages in case something unexpected happens between commands.</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29</a:t>
            </a:fld>
            <a:endParaRPr lang="en-US"/>
          </a:p>
        </p:txBody>
      </p:sp>
    </p:spTree>
    <p:extLst>
      <p:ext uri="{BB962C8B-B14F-4D97-AF65-F5344CB8AC3E}">
        <p14:creationId xmlns:p14="http://schemas.microsoft.com/office/powerpoint/2010/main" val="11105421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pPr marL="171450" indent="-171450">
              <a:buFont typeface="Wingdings" panose="05000000000000000000" pitchFamily="2" charset="2"/>
              <a:buChar char="§"/>
            </a:pPr>
            <a:r>
              <a:rPr lang="en-US" dirty="0"/>
              <a:t>Ensure member receives copies of OTT approval prior to transfer.</a:t>
            </a:r>
            <a:r>
              <a:rPr lang="en-US" baseline="0" dirty="0"/>
              <a:t>  Recommend providing hard copy files as well as forwarding via email.</a:t>
            </a:r>
          </a:p>
          <a:p>
            <a:pPr marL="171450" indent="-171450">
              <a:buFont typeface="Wingdings" panose="05000000000000000000" pitchFamily="2" charset="2"/>
              <a:buChar char="§"/>
            </a:pPr>
            <a:r>
              <a:rPr lang="en-US" baseline="0" dirty="0"/>
              <a:t>Ensure to keep copies of approval messages in case something unexpected happens between commands.</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30</a:t>
            </a:fld>
            <a:endParaRPr lang="en-US"/>
          </a:p>
        </p:txBody>
      </p:sp>
    </p:spTree>
    <p:extLst>
      <p:ext uri="{BB962C8B-B14F-4D97-AF65-F5344CB8AC3E}">
        <p14:creationId xmlns:p14="http://schemas.microsoft.com/office/powerpoint/2010/main" val="1110542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pPr marL="228600" indent="-228600">
              <a:buFont typeface="Wingdings" panose="05000000000000000000" pitchFamily="2" charset="2"/>
              <a:buChar char="§"/>
            </a:pPr>
            <a:r>
              <a:rPr lang="en-US" dirty="0">
                <a:latin typeface="Tahoma"/>
                <a:ea typeface="Tahoma"/>
                <a:cs typeface="Tahoma"/>
              </a:rPr>
              <a:t>Review references.</a:t>
            </a:r>
            <a:endParaRPr lang="en-US" dirty="0"/>
          </a:p>
          <a:p>
            <a:pPr marL="228600" indent="-228600">
              <a:buFont typeface="Wingdings" panose="05000000000000000000" pitchFamily="2" charset="2"/>
              <a:buChar char="§"/>
            </a:pPr>
            <a:r>
              <a:rPr lang="en-US" baseline="0" dirty="0"/>
              <a:t>To receive a copy of the ESRP Policy Memo send an email to nxag_n133d3@navy.mil</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3</a:t>
            </a:fld>
            <a:endParaRPr lang="en-US"/>
          </a:p>
        </p:txBody>
      </p:sp>
    </p:spTree>
    <p:extLst>
      <p:ext uri="{BB962C8B-B14F-4D97-AF65-F5344CB8AC3E}">
        <p14:creationId xmlns:p14="http://schemas.microsoft.com/office/powerpoint/2010/main" val="10510414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endParaRPr lang="en-US">
              <a:latin typeface="Tahoma"/>
              <a:ea typeface="Tahoma"/>
              <a:cs typeface="Tahoma"/>
            </a:endParaRPr>
          </a:p>
          <a:p>
            <a:r>
              <a:rPr lang="en-US" dirty="0"/>
              <a:t>None.</a:t>
            </a:r>
          </a:p>
        </p:txBody>
      </p:sp>
      <p:sp>
        <p:nvSpPr>
          <p:cNvPr id="4" name="Slide Number Placeholder 3"/>
          <p:cNvSpPr>
            <a:spLocks noGrp="1"/>
          </p:cNvSpPr>
          <p:nvPr>
            <p:ph type="sldNum" sz="quarter" idx="5"/>
          </p:nvPr>
        </p:nvSpPr>
        <p:spPr/>
        <p:txBody>
          <a:bodyPr/>
          <a:lstStyle/>
          <a:p>
            <a:fld id="{D5ACEE01-41AF-2A4D-9C8A-1F63ADF14122}" type="slidenum">
              <a:rPr lang="en-US" smtClean="0"/>
              <a:t>32</a:t>
            </a:fld>
            <a:endParaRPr lang="en-US"/>
          </a:p>
        </p:txBody>
      </p:sp>
    </p:spTree>
    <p:extLst>
      <p:ext uri="{BB962C8B-B14F-4D97-AF65-F5344CB8AC3E}">
        <p14:creationId xmlns:p14="http://schemas.microsoft.com/office/powerpoint/2010/main" val="14314608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r>
              <a:rPr lang="en-US" dirty="0">
                <a:latin typeface="Tahoma"/>
                <a:ea typeface="Tahoma"/>
                <a:cs typeface="Tahoma"/>
              </a:rPr>
              <a:t> </a:t>
            </a:r>
          </a:p>
          <a:p>
            <a:r>
              <a:rPr lang="en-US" dirty="0">
                <a:latin typeface="Tahoma"/>
                <a:ea typeface="Tahoma"/>
                <a:cs typeface="Tahoma"/>
              </a:rPr>
              <a:t>Good Practice: Once reenlistment has posted CCC and Sailor should ensure that Advancement has updated in NSIPS. </a:t>
            </a:r>
          </a:p>
          <a:p>
            <a:endParaRPr lang="en-US" b="1" dirty="0">
              <a:latin typeface="Calibri"/>
              <a:cs typeface="Calibri"/>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33</a:t>
            </a:fld>
            <a:endParaRPr lang="en-US"/>
          </a:p>
        </p:txBody>
      </p:sp>
    </p:spTree>
    <p:extLst>
      <p:ext uri="{BB962C8B-B14F-4D97-AF65-F5344CB8AC3E}">
        <p14:creationId xmlns:p14="http://schemas.microsoft.com/office/powerpoint/2010/main" val="14812588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34</a:t>
            </a:fld>
            <a:endParaRPr lang="en-US"/>
          </a:p>
        </p:txBody>
      </p:sp>
    </p:spTree>
    <p:extLst>
      <p:ext uri="{BB962C8B-B14F-4D97-AF65-F5344CB8AC3E}">
        <p14:creationId xmlns:p14="http://schemas.microsoft.com/office/powerpoint/2010/main" val="5580125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b="0" dirty="0">
                <a:latin typeface="Tahoma"/>
                <a:ea typeface="Tahoma"/>
                <a:cs typeface="Tahoma"/>
              </a:rPr>
              <a:t>None</a:t>
            </a:r>
            <a:r>
              <a:rPr lang="en-US" dirty="0">
                <a:latin typeface="Tahoma"/>
                <a:ea typeface="Tahoma"/>
                <a:cs typeface="Tahoma"/>
              </a:rPr>
              <a:t>.</a:t>
            </a:r>
            <a:endParaRPr lang="en-US" b="0" dirty="0"/>
          </a:p>
        </p:txBody>
      </p:sp>
      <p:sp>
        <p:nvSpPr>
          <p:cNvPr id="4" name="Slide Number Placeholder 3"/>
          <p:cNvSpPr>
            <a:spLocks noGrp="1"/>
          </p:cNvSpPr>
          <p:nvPr>
            <p:ph type="sldNum" sz="quarter" idx="10"/>
          </p:nvPr>
        </p:nvSpPr>
        <p:spPr/>
        <p:txBody>
          <a:bodyPr/>
          <a:lstStyle/>
          <a:p>
            <a:fld id="{D5ACEE01-41AF-2A4D-9C8A-1F63ADF14122}" type="slidenum">
              <a:rPr lang="en-US" smtClean="0"/>
              <a:t>35</a:t>
            </a:fld>
            <a:endParaRPr lang="en-US"/>
          </a:p>
        </p:txBody>
      </p:sp>
    </p:spTree>
    <p:extLst>
      <p:ext uri="{BB962C8B-B14F-4D97-AF65-F5344CB8AC3E}">
        <p14:creationId xmlns:p14="http://schemas.microsoft.com/office/powerpoint/2010/main" val="16295018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latin typeface="Tahoma"/>
                <a:ea typeface="Tahoma"/>
                <a:cs typeface="Tahoma"/>
              </a:rPr>
              <a:t>Review levels.</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36</a:t>
            </a:fld>
            <a:endParaRPr lang="en-US"/>
          </a:p>
        </p:txBody>
      </p:sp>
    </p:spTree>
    <p:extLst>
      <p:ext uri="{BB962C8B-B14F-4D97-AF65-F5344CB8AC3E}">
        <p14:creationId xmlns:p14="http://schemas.microsoft.com/office/powerpoint/2010/main" val="42468470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37</a:t>
            </a:fld>
            <a:endParaRPr lang="en-US"/>
          </a:p>
        </p:txBody>
      </p:sp>
    </p:spTree>
    <p:extLst>
      <p:ext uri="{BB962C8B-B14F-4D97-AF65-F5344CB8AC3E}">
        <p14:creationId xmlns:p14="http://schemas.microsoft.com/office/powerpoint/2010/main" val="30934402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38</a:t>
            </a:fld>
            <a:endParaRPr lang="en-US"/>
          </a:p>
        </p:txBody>
      </p:sp>
    </p:spTree>
    <p:extLst>
      <p:ext uri="{BB962C8B-B14F-4D97-AF65-F5344CB8AC3E}">
        <p14:creationId xmlns:p14="http://schemas.microsoft.com/office/powerpoint/2010/main" val="15621662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pPr marL="0" indent="0">
              <a:buFont typeface="Wingdings" panose="05000000000000000000" pitchFamily="2" charset="2"/>
              <a:buNone/>
            </a:pPr>
            <a:r>
              <a:rPr lang="en-US" dirty="0"/>
              <a:t>This</a:t>
            </a:r>
            <a:r>
              <a:rPr lang="en-US" baseline="0" dirty="0"/>
              <a:t> option will give the Sailor orders to a new command.</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39</a:t>
            </a:fld>
            <a:endParaRPr lang="en-US"/>
          </a:p>
        </p:txBody>
      </p:sp>
    </p:spTree>
    <p:extLst>
      <p:ext uri="{BB962C8B-B14F-4D97-AF65-F5344CB8AC3E}">
        <p14:creationId xmlns:p14="http://schemas.microsoft.com/office/powerpoint/2010/main" val="26805876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ahoma"/>
                <a:ea typeface="Tahoma"/>
                <a:cs typeface="Tahoma"/>
              </a:rPr>
              <a:t>None.</a:t>
            </a:r>
            <a:endParaRPr lang="en-US" dirty="0"/>
          </a:p>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40</a:t>
            </a:fld>
            <a:endParaRPr lang="en-US"/>
          </a:p>
        </p:txBody>
      </p:sp>
    </p:spTree>
    <p:extLst>
      <p:ext uri="{BB962C8B-B14F-4D97-AF65-F5344CB8AC3E}">
        <p14:creationId xmlns:p14="http://schemas.microsoft.com/office/powerpoint/2010/main" val="14555710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41</a:t>
            </a:fld>
            <a:endParaRPr lang="en-US"/>
          </a:p>
        </p:txBody>
      </p:sp>
    </p:spTree>
    <p:extLst>
      <p:ext uri="{BB962C8B-B14F-4D97-AF65-F5344CB8AC3E}">
        <p14:creationId xmlns:p14="http://schemas.microsoft.com/office/powerpoint/2010/main" val="380850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4</a:t>
            </a:fld>
            <a:endParaRPr lang="en-US"/>
          </a:p>
        </p:txBody>
      </p:sp>
    </p:spTree>
    <p:extLst>
      <p:ext uri="{BB962C8B-B14F-4D97-AF65-F5344CB8AC3E}">
        <p14:creationId xmlns:p14="http://schemas.microsoft.com/office/powerpoint/2010/main" val="14095101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42</a:t>
            </a:fld>
            <a:endParaRPr lang="en-US"/>
          </a:p>
        </p:txBody>
      </p:sp>
    </p:spTree>
    <p:extLst>
      <p:ext uri="{BB962C8B-B14F-4D97-AF65-F5344CB8AC3E}">
        <p14:creationId xmlns:p14="http://schemas.microsoft.com/office/powerpoint/2010/main" val="21609849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43</a:t>
            </a:fld>
            <a:endParaRPr lang="en-US"/>
          </a:p>
        </p:txBody>
      </p:sp>
    </p:spTree>
    <p:extLst>
      <p:ext uri="{BB962C8B-B14F-4D97-AF65-F5344CB8AC3E}">
        <p14:creationId xmlns:p14="http://schemas.microsoft.com/office/powerpoint/2010/main" val="40391082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pPr marL="171450" indent="-171450">
              <a:buFont typeface="Wingdings" panose="05000000000000000000" pitchFamily="2" charset="2"/>
              <a:buChar char="§"/>
            </a:pPr>
            <a:r>
              <a:rPr lang="en-US" b="0" dirty="0">
                <a:latin typeface="Tahoma"/>
                <a:ea typeface="Tahoma"/>
                <a:cs typeface="Tahoma"/>
              </a:rPr>
              <a:t>Sailors</a:t>
            </a:r>
            <a:r>
              <a:rPr lang="en-US" b="0" baseline="0" dirty="0">
                <a:latin typeface="Tahoma"/>
                <a:ea typeface="Tahoma"/>
                <a:cs typeface="Tahoma"/>
              </a:rPr>
              <a:t> are eligible to </a:t>
            </a:r>
            <a:r>
              <a:rPr lang="en-US" dirty="0">
                <a:latin typeface="Tahoma"/>
                <a:ea typeface="Tahoma"/>
                <a:cs typeface="Tahoma"/>
              </a:rPr>
              <a:t>receive other incentives for which they are eligible (e.g., Selective Retention Bonus, Overseas Tour Extension Incentive Program payment, Advancement to Position, etc.).</a:t>
            </a:r>
            <a:endParaRPr lang="en-US" dirty="0"/>
          </a:p>
          <a:p>
            <a:pPr marL="171450" indent="-171450">
              <a:buFont typeface="Wingdings" panose="05000000000000000000" pitchFamily="2" charset="2"/>
              <a:buChar char="§"/>
            </a:pPr>
            <a:endParaRPr lang="en-US" b="0" dirty="0"/>
          </a:p>
          <a:p>
            <a:pPr marL="171450" indent="-171450">
              <a:buFont typeface="Wingdings" panose="05000000000000000000" pitchFamily="2" charset="2"/>
              <a:buChar char="§"/>
            </a:pPr>
            <a:r>
              <a:rPr lang="en-US" b="0" dirty="0"/>
              <a:t>Refer</a:t>
            </a:r>
            <a:r>
              <a:rPr lang="en-US" b="0" baseline="0" dirty="0"/>
              <a:t> to DMIP PDM for additional eligibility requirements.</a:t>
            </a:r>
          </a:p>
          <a:p>
            <a:pPr marL="171450" indent="-171450">
              <a:buFont typeface="Wingdings" panose="05000000000000000000" pitchFamily="2" charset="2"/>
              <a:buChar char="§"/>
            </a:pPr>
            <a:r>
              <a:rPr lang="en-US" b="0" baseline="0" dirty="0"/>
              <a:t>Sailors can also obtain </a:t>
            </a:r>
            <a:r>
              <a:rPr lang="en-US" dirty="0"/>
              <a:t>required DMIP eligible NEC in route to their new PDS or prior to detaching their current duty station</a:t>
            </a:r>
          </a:p>
          <a:p>
            <a:pPr marL="171450" indent="-171450">
              <a:buFont typeface="Wingdings" panose="05000000000000000000" pitchFamily="2" charset="2"/>
              <a:buChar char="§"/>
            </a:pPr>
            <a:r>
              <a:rPr lang="en-US" dirty="0">
                <a:latin typeface="Tahoma"/>
                <a:ea typeface="Tahoma"/>
                <a:cs typeface="Tahoma"/>
              </a:rPr>
              <a:t>DMIP eligibility chart can be obtained</a:t>
            </a:r>
            <a:r>
              <a:rPr lang="en-US" baseline="0" dirty="0">
                <a:latin typeface="Tahoma"/>
                <a:ea typeface="Tahoma"/>
                <a:cs typeface="Tahoma"/>
              </a:rPr>
              <a:t> from </a:t>
            </a:r>
            <a:r>
              <a:rPr lang="en-US" dirty="0">
                <a:latin typeface="Tahoma"/>
                <a:ea typeface="Tahoma"/>
                <a:cs typeface="Tahoma"/>
              </a:rPr>
              <a:t>MyNavyHR</a:t>
            </a:r>
            <a:r>
              <a:rPr lang="en-US" baseline="0" dirty="0">
                <a:latin typeface="Tahoma"/>
                <a:ea typeface="Tahoma"/>
                <a:cs typeface="Tahoma"/>
              </a:rPr>
              <a:t>&lt;Detailing&lt;Enlisted&lt;Detailing Marketplace</a:t>
            </a:r>
          </a:p>
          <a:p>
            <a:pPr marL="171450" indent="-171450">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44</a:t>
            </a:fld>
            <a:endParaRPr lang="en-US"/>
          </a:p>
        </p:txBody>
      </p:sp>
    </p:spTree>
    <p:extLst>
      <p:ext uri="{BB962C8B-B14F-4D97-AF65-F5344CB8AC3E}">
        <p14:creationId xmlns:p14="http://schemas.microsoft.com/office/powerpoint/2010/main" val="791362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GUIDE:</a:t>
            </a:r>
          </a:p>
          <a:p>
            <a:pPr marL="171450" indent="-171450">
              <a:buFont typeface="Wingdings" panose="05000000000000000000" pitchFamily="2" charset="2"/>
              <a:buChar char="§"/>
            </a:pPr>
            <a:r>
              <a:rPr lang="en-US" b="0" baseline="0" dirty="0"/>
              <a:t>Example of what the DMIP chart looks like.</a:t>
            </a:r>
          </a:p>
          <a:p>
            <a:pPr marL="171450" indent="-171450">
              <a:buFont typeface="Wingdings" panose="05000000000000000000" pitchFamily="2" charset="2"/>
              <a:buChar char="§"/>
            </a:pPr>
            <a:r>
              <a:rPr lang="en-US" b="0" baseline="0" dirty="0"/>
              <a:t>Ensure to retrieve the current chart prior to counseling Sailors regarding the skills, rates, etc. currently eligible for this program.</a:t>
            </a:r>
            <a:endParaRPr lang="en-US" b="0" dirty="0"/>
          </a:p>
        </p:txBody>
      </p:sp>
      <p:sp>
        <p:nvSpPr>
          <p:cNvPr id="4" name="Slide Number Placeholder 3"/>
          <p:cNvSpPr>
            <a:spLocks noGrp="1"/>
          </p:cNvSpPr>
          <p:nvPr>
            <p:ph type="sldNum" sz="quarter" idx="10"/>
          </p:nvPr>
        </p:nvSpPr>
        <p:spPr/>
        <p:txBody>
          <a:bodyPr/>
          <a:lstStyle/>
          <a:p>
            <a:fld id="{D5ACEE01-41AF-2A4D-9C8A-1F63ADF14122}" type="slidenum">
              <a:rPr lang="en-US" smtClean="0"/>
              <a:t>45</a:t>
            </a:fld>
            <a:endParaRPr lang="en-US"/>
          </a:p>
        </p:txBody>
      </p:sp>
    </p:spTree>
    <p:extLst>
      <p:ext uri="{BB962C8B-B14F-4D97-AF65-F5344CB8AC3E}">
        <p14:creationId xmlns:p14="http://schemas.microsoft.com/office/powerpoint/2010/main" val="313990417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pPr marL="171450" indent="-171450">
              <a:buFont typeface="Wingdings" panose="05000000000000000000" pitchFamily="2" charset="2"/>
              <a:buChar char="§"/>
            </a:pPr>
            <a:r>
              <a:rPr lang="en-US" b="0" dirty="0"/>
              <a:t>Sailors</a:t>
            </a:r>
            <a:r>
              <a:rPr lang="en-US" b="0" baseline="0" dirty="0"/>
              <a:t> are eligible to </a:t>
            </a:r>
            <a:r>
              <a:rPr lang="en-US" dirty="0"/>
              <a:t>receive other incentives for which they are eligible (e.g., Selective Retention Bonus, Overseas Tour Extension Incentive Program payment, Advancement to Position, etc.)</a:t>
            </a:r>
          </a:p>
          <a:p>
            <a:pPr marL="171450" indent="-171450">
              <a:buFont typeface="Wingdings" panose="05000000000000000000" pitchFamily="2" charset="2"/>
              <a:buChar char="§"/>
            </a:pPr>
            <a:endParaRPr lang="en-US" dirty="0"/>
          </a:p>
          <a:p>
            <a:pPr marL="171450" indent="-171450">
              <a:buFont typeface="Wingdings" panose="05000000000000000000" pitchFamily="2" charset="2"/>
              <a:buChar char="§"/>
            </a:pPr>
            <a:r>
              <a:rPr lang="en-US" dirty="0"/>
              <a:t>DMIP will be paid pro-rata according to the member’s assignment to a valid DMIP authorized billet. </a:t>
            </a:r>
          </a:p>
          <a:p>
            <a:pPr marL="171450" indent="-171450">
              <a:buFont typeface="Wingdings" panose="05000000000000000000" pitchFamily="2" charset="2"/>
              <a:buChar char="§"/>
            </a:pPr>
            <a:endParaRPr lang="en-US" dirty="0"/>
          </a:p>
          <a:p>
            <a:pPr marL="171450" indent="-171450">
              <a:buFont typeface="Wingdings" panose="05000000000000000000" pitchFamily="2" charset="2"/>
              <a:buChar char="§"/>
            </a:pPr>
            <a:r>
              <a:rPr lang="en-US" dirty="0"/>
              <a:t>Payment will commence on the report date to the PDS and terminate on the date the Sailor is</a:t>
            </a:r>
            <a:r>
              <a:rPr lang="en-US" baseline="0" dirty="0"/>
              <a:t> detached:</a:t>
            </a:r>
            <a:endParaRPr lang="en-US" dirty="0"/>
          </a:p>
          <a:p>
            <a:pPr marL="628650" lvl="1" indent="-171450">
              <a:buFont typeface="Wingdings" panose="05000000000000000000" pitchFamily="2" charset="2"/>
              <a:buChar char="§"/>
            </a:pPr>
            <a:r>
              <a:rPr lang="en-US" dirty="0"/>
              <a:t>DMIP will be paid during periods of authorized leave and all other temporary assignments or detachments while assigned to the PDS.</a:t>
            </a:r>
          </a:p>
          <a:p>
            <a:pPr marL="628650" lvl="1" indent="-171450">
              <a:buFont typeface="Wingdings" panose="05000000000000000000" pitchFamily="2" charset="2"/>
              <a:buChar char="§"/>
            </a:pPr>
            <a:r>
              <a:rPr lang="en-US" dirty="0"/>
              <a:t>DMIP will not be paid during terminal leave, Skill Bridge and or all detachments from the PDS in connection with separation, retirement or transfer to inactive duty.</a:t>
            </a:r>
          </a:p>
          <a:p>
            <a:pPr marL="628650" lvl="1" indent="-171450">
              <a:buFont typeface="Wingdings" panose="05000000000000000000" pitchFamily="2" charset="2"/>
              <a:buChar char="§"/>
            </a:pPr>
            <a:r>
              <a:rPr lang="en-US" dirty="0"/>
              <a:t>DMIP will not be paid during periods of limited and/or light duty that result in temporary assignment ashore. </a:t>
            </a:r>
          </a:p>
          <a:p>
            <a:pPr marL="1085850" lvl="2" indent="-171450">
              <a:buFont typeface="Wingdings" panose="05000000000000000000" pitchFamily="2" charset="2"/>
              <a:buChar char="§"/>
            </a:pPr>
            <a:r>
              <a:rPr lang="en-US" dirty="0"/>
              <a:t>It will restart upon return to a qualifying sea duty billet. </a:t>
            </a:r>
            <a:endParaRPr lang="en-US" b="0" dirty="0"/>
          </a:p>
        </p:txBody>
      </p:sp>
      <p:sp>
        <p:nvSpPr>
          <p:cNvPr id="4" name="Slide Number Placeholder 3"/>
          <p:cNvSpPr>
            <a:spLocks noGrp="1"/>
          </p:cNvSpPr>
          <p:nvPr>
            <p:ph type="sldNum" sz="quarter" idx="10"/>
          </p:nvPr>
        </p:nvSpPr>
        <p:spPr/>
        <p:txBody>
          <a:bodyPr/>
          <a:lstStyle/>
          <a:p>
            <a:fld id="{D5ACEE01-41AF-2A4D-9C8A-1F63ADF14122}" type="slidenum">
              <a:rPr lang="en-US" smtClean="0"/>
              <a:t>46</a:t>
            </a:fld>
            <a:endParaRPr lang="en-US"/>
          </a:p>
        </p:txBody>
      </p:sp>
    </p:spTree>
    <p:extLst>
      <p:ext uri="{BB962C8B-B14F-4D97-AF65-F5344CB8AC3E}">
        <p14:creationId xmlns:p14="http://schemas.microsoft.com/office/powerpoint/2010/main" val="24941338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ANSWERS:</a:t>
            </a:r>
          </a:p>
          <a:p>
            <a:pPr marL="228600" indent="-228600">
              <a:buAutoNum type="arabicPeriod"/>
            </a:pPr>
            <a:r>
              <a:rPr lang="en-US" dirty="0">
                <a:latin typeface="Tahoma"/>
                <a:ea typeface="Tahoma"/>
                <a:cs typeface="Tahoma"/>
              </a:rPr>
              <a:t>When orders to attend training to gain a qualifying SRB awarded NEC, but the</a:t>
            </a:r>
            <a:r>
              <a:rPr lang="en-US" baseline="0" dirty="0">
                <a:latin typeface="Tahoma"/>
                <a:ea typeface="Tahoma"/>
                <a:cs typeface="Tahoma"/>
              </a:rPr>
              <a:t> member </a:t>
            </a:r>
            <a:r>
              <a:rPr lang="en-US" dirty="0">
                <a:latin typeface="Tahoma"/>
                <a:ea typeface="Tahoma"/>
                <a:cs typeface="Tahoma"/>
              </a:rPr>
              <a:t>lacks the required obligated service to complete training </a:t>
            </a:r>
            <a:endParaRPr lang="en-US" dirty="0"/>
          </a:p>
          <a:p>
            <a:pPr marL="228600" indent="-228600">
              <a:buAutoNum type="arabicPeriod"/>
            </a:pPr>
            <a:r>
              <a:rPr lang="en-US" dirty="0"/>
              <a:t>120-35 days prior to the school graduation date</a:t>
            </a:r>
          </a:p>
          <a:p>
            <a:pPr marL="228600" indent="-228600">
              <a:buAutoNum type="arabicPeriod"/>
            </a:pPr>
            <a:r>
              <a:rPr lang="en-US" dirty="0"/>
              <a:t>SDIP B (back</a:t>
            </a:r>
            <a:r>
              <a:rPr lang="en-US" baseline="0" dirty="0"/>
              <a:t> to back), SDIP E (extension), SDIP C (shore duty curtailment)</a:t>
            </a:r>
            <a:endParaRPr lang="en-US" dirty="0"/>
          </a:p>
          <a:p>
            <a:pPr marL="228600" indent="-228600">
              <a:buAutoNum type="arabicPeriod"/>
            </a:pPr>
            <a:r>
              <a:rPr lang="en-US" dirty="0"/>
              <a:t>$225</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Be on active duty an agree to s</a:t>
            </a:r>
            <a:r>
              <a:rPr lang="en-US" dirty="0"/>
              <a:t>erve a consecutive sea tour for 3 years beyond 4 year initial commitment</a:t>
            </a:r>
          </a:p>
          <a:p>
            <a:pPr marL="228600" indent="-228600">
              <a:buAutoNum type="arabicPeriod"/>
            </a:pPr>
            <a:r>
              <a:rPr lang="en-US" dirty="0"/>
              <a:t>18-12 months</a:t>
            </a:r>
            <a:r>
              <a:rPr lang="en-US" baseline="0" dirty="0"/>
              <a:t> prior to PRD</a:t>
            </a:r>
            <a:endParaRPr lang="en-US"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ACEE01-41AF-2A4D-9C8A-1F63ADF141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98745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49</a:t>
            </a:fld>
            <a:endParaRPr lang="en-US"/>
          </a:p>
        </p:txBody>
      </p:sp>
    </p:spTree>
    <p:extLst>
      <p:ext uri="{BB962C8B-B14F-4D97-AF65-F5344CB8AC3E}">
        <p14:creationId xmlns:p14="http://schemas.microsoft.com/office/powerpoint/2010/main" val="597160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t>Use these for counseling</a:t>
            </a:r>
            <a:r>
              <a:rPr lang="en-US" baseline="0" dirty="0"/>
              <a:t> and CDBs.</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5</a:t>
            </a:fld>
            <a:endParaRPr lang="en-US"/>
          </a:p>
        </p:txBody>
      </p:sp>
    </p:spTree>
    <p:extLst>
      <p:ext uri="{BB962C8B-B14F-4D97-AF65-F5344CB8AC3E}">
        <p14:creationId xmlns:p14="http://schemas.microsoft.com/office/powerpoint/2010/main" val="2914046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7</a:t>
            </a:fld>
            <a:endParaRPr lang="en-US"/>
          </a:p>
        </p:txBody>
      </p:sp>
    </p:spTree>
    <p:extLst>
      <p:ext uri="{BB962C8B-B14F-4D97-AF65-F5344CB8AC3E}">
        <p14:creationId xmlns:p14="http://schemas.microsoft.com/office/powerpoint/2010/main" val="3860152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8</a:t>
            </a:fld>
            <a:endParaRPr lang="en-US"/>
          </a:p>
        </p:txBody>
      </p:sp>
    </p:spTree>
    <p:extLst>
      <p:ext uri="{BB962C8B-B14F-4D97-AF65-F5344CB8AC3E}">
        <p14:creationId xmlns:p14="http://schemas.microsoft.com/office/powerpoint/2010/main" val="3243894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9</a:t>
            </a:fld>
            <a:endParaRPr lang="en-US"/>
          </a:p>
        </p:txBody>
      </p:sp>
    </p:spTree>
    <p:extLst>
      <p:ext uri="{BB962C8B-B14F-4D97-AF65-F5344CB8AC3E}">
        <p14:creationId xmlns:p14="http://schemas.microsoft.com/office/powerpoint/2010/main" val="19156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GUIDE:</a:t>
            </a:r>
          </a:p>
          <a:p>
            <a:r>
              <a:rPr lang="en-US" b="0" baseline="0" dirty="0">
                <a:latin typeface="Tahoma"/>
                <a:ea typeface="Tahoma"/>
                <a:cs typeface="Tahoma"/>
              </a:rPr>
              <a:t>Review zone criteria</a:t>
            </a:r>
            <a:r>
              <a:rPr lang="en-US" dirty="0">
                <a:latin typeface="Tahoma"/>
                <a:ea typeface="Tahoma"/>
                <a:cs typeface="Tahoma"/>
              </a:rPr>
              <a:t>.</a:t>
            </a:r>
            <a:endParaRPr lang="en-US" b="0" dirty="0"/>
          </a:p>
        </p:txBody>
      </p:sp>
      <p:sp>
        <p:nvSpPr>
          <p:cNvPr id="4" name="Slide Number Placeholder 3"/>
          <p:cNvSpPr>
            <a:spLocks noGrp="1"/>
          </p:cNvSpPr>
          <p:nvPr>
            <p:ph type="sldNum" sz="quarter" idx="10"/>
          </p:nvPr>
        </p:nvSpPr>
        <p:spPr/>
        <p:txBody>
          <a:bodyPr/>
          <a:lstStyle/>
          <a:p>
            <a:fld id="{D5ACEE01-41AF-2A4D-9C8A-1F63ADF14122}" type="slidenum">
              <a:rPr lang="en-US" smtClean="0"/>
              <a:t>10</a:t>
            </a:fld>
            <a:endParaRPr lang="en-US"/>
          </a:p>
        </p:txBody>
      </p:sp>
    </p:spTree>
    <p:extLst>
      <p:ext uri="{BB962C8B-B14F-4D97-AF65-F5344CB8AC3E}">
        <p14:creationId xmlns:p14="http://schemas.microsoft.com/office/powerpoint/2010/main" val="1360866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203"/>
            <a:ext cx="7772400" cy="1909763"/>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3909609"/>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51048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24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80253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182317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4049141"/>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38117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0610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3" y="365129"/>
            <a:ext cx="565458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0173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09962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4408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5629643" cy="1072342"/>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1596048"/>
            <a:ext cx="4629150" cy="426500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96044"/>
            <a:ext cx="2949178" cy="427294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90409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1"/>
            <a:ext cx="5654581" cy="102246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1546167"/>
            <a:ext cx="4629150" cy="431488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54104"/>
            <a:ext cx="2949178" cy="43148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3083778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microsoft.com/office/2007/relationships/hdphoto" Target="../media/hdphoto1.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71231" y="229205"/>
            <a:ext cx="5630834" cy="1325563"/>
          </a:xfrm>
          <a:prstGeom prst="rect">
            <a:avLst/>
          </a:prstGeom>
          <a:no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43298" y="1899765"/>
            <a:ext cx="7886700" cy="41013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a:extLst>
              <a:ext uri="{FF2B5EF4-FFF2-40B4-BE49-F238E27FC236}">
                <a16:creationId xmlns:a16="http://schemas.microsoft.com/office/drawing/2014/main" id="{05A7410E-165C-4FEB-8ECB-48D4F677F9C7}"/>
              </a:ext>
            </a:extLst>
          </p:cNvPr>
          <p:cNvPicPr>
            <a:picLocks noChangeAspect="1"/>
          </p:cNvPicPr>
          <p:nvPr/>
        </p:nvPicPr>
        <p:blipFill>
          <a:blip r:embed="rId11" cstate="hqprint">
            <a:alphaModFix/>
            <a:extLst>
              <a:ext uri="{28A0092B-C50C-407E-A947-70E740481C1C}">
                <a14:useLocalDpi xmlns:a14="http://schemas.microsoft.com/office/drawing/2010/main" val="0"/>
              </a:ext>
            </a:extLst>
          </a:blip>
          <a:stretch>
            <a:fillRect/>
          </a:stretch>
        </p:blipFill>
        <p:spPr>
          <a:xfrm>
            <a:off x="7825636" y="6125227"/>
            <a:ext cx="1205805" cy="646276"/>
          </a:xfrm>
          <a:prstGeom prst="rect">
            <a:avLst/>
          </a:prstGeom>
          <a:solidFill>
            <a:schemeClr val="accent5">
              <a:lumMod val="75000"/>
            </a:schemeClr>
          </a:solidFill>
        </p:spPr>
      </p:pic>
      <p:pic>
        <p:nvPicPr>
          <p:cNvPr id="4" name="Picture 3">
            <a:extLst>
              <a:ext uri="{FF2B5EF4-FFF2-40B4-BE49-F238E27FC236}">
                <a16:creationId xmlns:a16="http://schemas.microsoft.com/office/drawing/2014/main" id="{D97ABB79-FF08-A33C-16BA-4904BDA35BF4}"/>
              </a:ext>
            </a:extLst>
          </p:cNvPr>
          <p:cNvPicPr>
            <a:picLocks noChangeAspect="1"/>
          </p:cNvPicPr>
          <p:nvPr userDrawn="1"/>
        </p:nvPicPr>
        <p:blipFill>
          <a:blip r:embed="rId12">
            <a:alphaModFix amt="92000"/>
            <a:extLst>
              <a:ext uri="{BEBA8EAE-BF5A-486C-A8C5-ECC9F3942E4B}">
                <a14:imgProps xmlns:a14="http://schemas.microsoft.com/office/drawing/2010/main">
                  <a14:imgLayer r:embed="rId13">
                    <a14:imgEffect>
                      <a14:colorTemperature colorTemp="5684"/>
                    </a14:imgEffect>
                    <a14:imgEffect>
                      <a14:saturation sat="98000"/>
                    </a14:imgEffect>
                  </a14:imgLayer>
                </a14:imgProps>
              </a:ext>
            </a:extLst>
          </a:blip>
          <a:stretch>
            <a:fillRect/>
          </a:stretch>
        </p:blipFill>
        <p:spPr>
          <a:xfrm>
            <a:off x="7911078" y="151842"/>
            <a:ext cx="1034920" cy="1178630"/>
          </a:xfrm>
          <a:prstGeom prst="rect">
            <a:avLst/>
          </a:prstGeom>
        </p:spPr>
      </p:pic>
    </p:spTree>
    <p:extLst>
      <p:ext uri="{BB962C8B-B14F-4D97-AF65-F5344CB8AC3E}">
        <p14:creationId xmlns:p14="http://schemas.microsoft.com/office/powerpoint/2010/main" val="180342790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Lst>
  <p:hf sldNum="0" hdr="0" ftr="0" dt="0"/>
  <p:txStyles>
    <p:titleStyle>
      <a:lvl1pPr algn="ctr" defTabSz="685800" rtl="0" eaLnBrk="1" latinLnBrk="0" hangingPunct="1">
        <a:lnSpc>
          <a:spcPct val="90000"/>
        </a:lnSpc>
        <a:spcBef>
          <a:spcPct val="0"/>
        </a:spcBef>
        <a:buNone/>
        <a:defRPr sz="3600" kern="1200" baseline="0">
          <a:solidFill>
            <a:schemeClr val="tx1"/>
          </a:solidFill>
          <a:latin typeface="Tahoma" panose="020B0604030504040204" pitchFamily="34" charset="0"/>
          <a:ea typeface="+mj-ea"/>
          <a:cs typeface="+mj-cs"/>
        </a:defRPr>
      </a:lvl1pPr>
    </p:titleStyle>
    <p:bodyStyle>
      <a:lvl1pPr marL="171450" indent="-171450" algn="l" defTabSz="685800" rtl="0" eaLnBrk="1" latinLnBrk="0" hangingPunct="1">
        <a:lnSpc>
          <a:spcPct val="90000"/>
        </a:lnSpc>
        <a:spcBef>
          <a:spcPts val="750"/>
        </a:spcBef>
        <a:buFont typeface="Wingdings" panose="05000000000000000000" pitchFamily="2" charset="2"/>
        <a:buChar char="§"/>
        <a:defRPr sz="2400" kern="1200">
          <a:solidFill>
            <a:schemeClr val="bg2"/>
          </a:solidFill>
          <a:latin typeface="+mj-lt"/>
          <a:ea typeface="+mn-ea"/>
          <a:cs typeface="+mn-cs"/>
        </a:defRPr>
      </a:lvl1pPr>
      <a:lvl2pPr marL="514350" indent="-171450" algn="l" defTabSz="685800" rtl="0" eaLnBrk="1" latinLnBrk="0" hangingPunct="1">
        <a:lnSpc>
          <a:spcPct val="90000"/>
        </a:lnSpc>
        <a:spcBef>
          <a:spcPts val="375"/>
        </a:spcBef>
        <a:buFont typeface="Wingdings" panose="05000000000000000000" pitchFamily="2" charset="2"/>
        <a:buChar char="§"/>
        <a:defRPr sz="1800" kern="1200">
          <a:solidFill>
            <a:schemeClr val="bg2"/>
          </a:solidFill>
          <a:latin typeface="+mj-lt"/>
          <a:ea typeface="+mn-ea"/>
          <a:cs typeface="+mn-cs"/>
        </a:defRPr>
      </a:lvl2pPr>
      <a:lvl3pPr marL="857250" indent="-171450" algn="l" defTabSz="685800" rtl="0" eaLnBrk="1" latinLnBrk="0" hangingPunct="1">
        <a:lnSpc>
          <a:spcPct val="90000"/>
        </a:lnSpc>
        <a:spcBef>
          <a:spcPts val="375"/>
        </a:spcBef>
        <a:buFont typeface="Wingdings" panose="05000000000000000000" pitchFamily="2" charset="2"/>
        <a:buChar char="§"/>
        <a:defRPr sz="1500" kern="1200">
          <a:solidFill>
            <a:schemeClr val="bg2"/>
          </a:solidFill>
          <a:latin typeface="+mj-lt"/>
          <a:ea typeface="+mn-ea"/>
          <a:cs typeface="+mn-cs"/>
        </a:defRPr>
      </a:lvl3pPr>
      <a:lvl4pPr marL="1200150" indent="-171450" algn="l" defTabSz="685800" rtl="0" eaLnBrk="1" latinLnBrk="0" hangingPunct="1">
        <a:lnSpc>
          <a:spcPct val="90000"/>
        </a:lnSpc>
        <a:spcBef>
          <a:spcPts val="375"/>
        </a:spcBef>
        <a:buFont typeface="Wingdings" panose="05000000000000000000" pitchFamily="2" charset="2"/>
        <a:buChar char="§"/>
        <a:defRPr sz="1350" kern="1200">
          <a:solidFill>
            <a:schemeClr val="bg2"/>
          </a:solidFill>
          <a:latin typeface="+mj-lt"/>
          <a:ea typeface="+mn-ea"/>
          <a:cs typeface="+mn-cs"/>
        </a:defRPr>
      </a:lvl4pPr>
      <a:lvl5pPr marL="1543050" indent="-171450" algn="l" defTabSz="685800" rtl="0" eaLnBrk="1" latinLnBrk="0" hangingPunct="1">
        <a:lnSpc>
          <a:spcPct val="90000"/>
        </a:lnSpc>
        <a:spcBef>
          <a:spcPts val="375"/>
        </a:spcBef>
        <a:buFont typeface="Wingdings" panose="05000000000000000000" pitchFamily="2" charset="2"/>
        <a:buChar char="§"/>
        <a:defRPr sz="1350" kern="1200">
          <a:solidFill>
            <a:schemeClr val="bg2"/>
          </a:solidFill>
          <a:latin typeface="+mj-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mynavyhr.navy.mil/Portals/55/Career/CareerCounseling/Obliserv%20for%20Training.pptx?ver=vZZMyuaTZt6S-BN4Nh8k5g%3d%3d" TargetMode="External"/><Relationship Id="rId2" Type="http://schemas.openxmlformats.org/officeDocument/2006/relationships/hyperlink" Target="https://www.mynavyhr.navy.mil/Career-Management/Community-Management/Enlisted-Career-Admin/SRB-SDAP-Enl-Bonu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5DBA-878F-4B33-B9D0-02F1D8E5A6E5}"/>
              </a:ext>
            </a:extLst>
          </p:cNvPr>
          <p:cNvSpPr>
            <a:spLocks noGrp="1"/>
          </p:cNvSpPr>
          <p:nvPr>
            <p:ph type="ctrTitle"/>
          </p:nvPr>
        </p:nvSpPr>
        <p:spPr>
          <a:xfrm>
            <a:off x="685800" y="940447"/>
            <a:ext cx="7772400" cy="1909763"/>
          </a:xfrm>
        </p:spPr>
        <p:txBody>
          <a:bodyPr/>
          <a:lstStyle/>
          <a:p>
            <a:r>
              <a:rPr lang="en-US" dirty="0"/>
              <a:t>Career Development Training Course</a:t>
            </a:r>
          </a:p>
        </p:txBody>
      </p:sp>
      <p:sp>
        <p:nvSpPr>
          <p:cNvPr id="3" name="Subtitle 2">
            <a:extLst>
              <a:ext uri="{FF2B5EF4-FFF2-40B4-BE49-F238E27FC236}">
                <a16:creationId xmlns:a16="http://schemas.microsoft.com/office/drawing/2014/main" id="{97F9F476-6833-4C5F-A3D2-37BDB2165A9E}"/>
              </a:ext>
            </a:extLst>
          </p:cNvPr>
          <p:cNvSpPr>
            <a:spLocks noGrp="1"/>
          </p:cNvSpPr>
          <p:nvPr>
            <p:ph type="subTitle" idx="1"/>
          </p:nvPr>
        </p:nvSpPr>
        <p:spPr>
          <a:xfrm>
            <a:off x="1143000" y="3238277"/>
            <a:ext cx="6858000" cy="1655762"/>
          </a:xfrm>
        </p:spPr>
        <p:txBody>
          <a:bodyPr>
            <a:normAutofit/>
          </a:bodyPr>
          <a:lstStyle/>
          <a:p>
            <a:r>
              <a:rPr lang="en-US" sz="4000" dirty="0"/>
              <a:t>Military Compensation and Incentive Pay Programs</a:t>
            </a:r>
            <a:endParaRPr lang="en-US" sz="4000" dirty="0">
              <a:solidFill>
                <a:schemeClr val="accent3"/>
              </a:solidFill>
            </a:endParaRPr>
          </a:p>
        </p:txBody>
      </p:sp>
    </p:spTree>
    <p:extLst>
      <p:ext uri="{BB962C8B-B14F-4D97-AF65-F5344CB8AC3E}">
        <p14:creationId xmlns:p14="http://schemas.microsoft.com/office/powerpoint/2010/main" val="530703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Zone Eligibility Criteria</a:t>
            </a:r>
          </a:p>
        </p:txBody>
      </p:sp>
      <p:graphicFrame>
        <p:nvGraphicFramePr>
          <p:cNvPr id="4" name="Content Placeholder 3"/>
          <p:cNvGraphicFramePr>
            <a:graphicFrameLocks noGrp="1"/>
          </p:cNvGraphicFramePr>
          <p:nvPr>
            <p:ph idx="1"/>
          </p:nvPr>
        </p:nvGraphicFramePr>
        <p:xfrm>
          <a:off x="64516" y="1550920"/>
          <a:ext cx="9014968" cy="4374888"/>
        </p:xfrm>
        <a:graphic>
          <a:graphicData uri="http://schemas.openxmlformats.org/drawingml/2006/table">
            <a:tbl>
              <a:tblPr firstRow="1" bandRow="1">
                <a:tableStyleId>{5940675A-B579-460E-94D1-54222C63F5DA}</a:tableStyleId>
              </a:tblPr>
              <a:tblGrid>
                <a:gridCol w="1257617">
                  <a:extLst>
                    <a:ext uri="{9D8B030D-6E8A-4147-A177-3AD203B41FA5}">
                      <a16:colId xmlns:a16="http://schemas.microsoft.com/office/drawing/2014/main" val="20000"/>
                    </a:ext>
                  </a:extLst>
                </a:gridCol>
                <a:gridCol w="4179380">
                  <a:extLst>
                    <a:ext uri="{9D8B030D-6E8A-4147-A177-3AD203B41FA5}">
                      <a16:colId xmlns:a16="http://schemas.microsoft.com/office/drawing/2014/main" val="20001"/>
                    </a:ext>
                  </a:extLst>
                </a:gridCol>
                <a:gridCol w="3577971">
                  <a:extLst>
                    <a:ext uri="{9D8B030D-6E8A-4147-A177-3AD203B41FA5}">
                      <a16:colId xmlns:a16="http://schemas.microsoft.com/office/drawing/2014/main" val="20002"/>
                    </a:ext>
                  </a:extLst>
                </a:gridCol>
              </a:tblGrid>
              <a:tr h="1093722">
                <a:tc>
                  <a:txBody>
                    <a:bodyPr/>
                    <a:lstStyle/>
                    <a:p>
                      <a:pPr algn="ctr"/>
                      <a:r>
                        <a:rPr lang="en-US" sz="3200" b="1" dirty="0">
                          <a:solidFill>
                            <a:schemeClr val="bg2"/>
                          </a:solidFill>
                          <a:latin typeface="Segoe UI" panose="020B0502040204020203" pitchFamily="34" charset="0"/>
                          <a:cs typeface="Segoe UI" panose="020B0502040204020203" pitchFamily="34" charset="0"/>
                        </a:rPr>
                        <a:t>Zone</a:t>
                      </a:r>
                    </a:p>
                  </a:txBody>
                  <a:tcPr anchor="ctr"/>
                </a:tc>
                <a:tc>
                  <a:txBody>
                    <a:bodyPr/>
                    <a:lstStyle/>
                    <a:p>
                      <a:pPr algn="ctr"/>
                      <a:r>
                        <a:rPr lang="en-US" sz="3200" i="1" dirty="0">
                          <a:solidFill>
                            <a:schemeClr val="bg2"/>
                          </a:solidFill>
                          <a:latin typeface="Segoe UI" panose="020B0502040204020203" pitchFamily="34" charset="0"/>
                          <a:cs typeface="Segoe UI" panose="020B0502040204020203" pitchFamily="34" charset="0"/>
                        </a:rPr>
                        <a:t>Must</a:t>
                      </a:r>
                      <a:r>
                        <a:rPr lang="en-US" sz="3200" i="1" baseline="0" dirty="0">
                          <a:solidFill>
                            <a:schemeClr val="bg2"/>
                          </a:solidFill>
                          <a:latin typeface="Segoe UI" panose="020B0502040204020203" pitchFamily="34" charset="0"/>
                          <a:cs typeface="Segoe UI" panose="020B0502040204020203" pitchFamily="34" charset="0"/>
                        </a:rPr>
                        <a:t> have completed</a:t>
                      </a:r>
                      <a:endParaRPr lang="en-US" sz="3200" i="1" dirty="0">
                        <a:solidFill>
                          <a:schemeClr val="bg2"/>
                        </a:solidFill>
                        <a:latin typeface="Segoe UI" panose="020B0502040204020203" pitchFamily="34" charset="0"/>
                        <a:cs typeface="Segoe UI" panose="020B0502040204020203" pitchFamily="34" charset="0"/>
                      </a:endParaRPr>
                    </a:p>
                  </a:txBody>
                  <a:tcPr anchor="ctr"/>
                </a:tc>
                <a:tc>
                  <a:txBody>
                    <a:bodyPr/>
                    <a:lstStyle/>
                    <a:p>
                      <a:pPr algn="ctr"/>
                      <a:r>
                        <a:rPr lang="en-US" sz="3200" i="1" dirty="0">
                          <a:solidFill>
                            <a:schemeClr val="bg2"/>
                          </a:solidFill>
                          <a:latin typeface="Segoe UI" panose="020B0502040204020203" pitchFamily="34" charset="0"/>
                          <a:cs typeface="Segoe UI" panose="020B0502040204020203" pitchFamily="34" charset="0"/>
                        </a:rPr>
                        <a:t>But not more than</a:t>
                      </a:r>
                    </a:p>
                  </a:txBody>
                  <a:tcPr anchor="ctr"/>
                </a:tc>
                <a:extLst>
                  <a:ext uri="{0D108BD9-81ED-4DB2-BD59-A6C34878D82A}">
                    <a16:rowId xmlns:a16="http://schemas.microsoft.com/office/drawing/2014/main" val="10000"/>
                  </a:ext>
                </a:extLst>
              </a:tr>
              <a:tr h="1093722">
                <a:tc>
                  <a:txBody>
                    <a:bodyPr/>
                    <a:lstStyle/>
                    <a:p>
                      <a:pPr algn="ctr"/>
                      <a:r>
                        <a:rPr lang="en-US" sz="3200" b="1" dirty="0">
                          <a:solidFill>
                            <a:schemeClr val="bg2"/>
                          </a:solidFill>
                          <a:latin typeface="Segoe UI" panose="020B0502040204020203" pitchFamily="34" charset="0"/>
                          <a:cs typeface="Segoe UI" panose="020B0502040204020203" pitchFamily="34" charset="0"/>
                        </a:rPr>
                        <a:t>A</a:t>
                      </a:r>
                    </a:p>
                  </a:txBody>
                  <a:tcPr anchor="ctr"/>
                </a:tc>
                <a:tc>
                  <a:txBody>
                    <a:bodyPr/>
                    <a:lstStyle/>
                    <a:p>
                      <a:pPr algn="ctr"/>
                      <a:r>
                        <a:rPr lang="en-US" sz="3200" dirty="0">
                          <a:solidFill>
                            <a:schemeClr val="bg2"/>
                          </a:solidFill>
                          <a:latin typeface="Segoe UI" panose="020B0502040204020203" pitchFamily="34" charset="0"/>
                          <a:cs typeface="Segoe UI" panose="020B0502040204020203" pitchFamily="34" charset="0"/>
                        </a:rPr>
                        <a:t>17 months</a:t>
                      </a:r>
                    </a:p>
                  </a:txBody>
                  <a:tcPr anchor="ctr"/>
                </a:tc>
                <a:tc>
                  <a:txBody>
                    <a:bodyPr/>
                    <a:lstStyle/>
                    <a:p>
                      <a:pPr algn="ctr"/>
                      <a:r>
                        <a:rPr lang="en-US" sz="3200" dirty="0">
                          <a:solidFill>
                            <a:schemeClr val="bg2"/>
                          </a:solidFill>
                          <a:latin typeface="Segoe UI" panose="020B0502040204020203" pitchFamily="34" charset="0"/>
                          <a:cs typeface="Segoe UI" panose="020B0502040204020203" pitchFamily="34" charset="0"/>
                        </a:rPr>
                        <a:t>6</a:t>
                      </a:r>
                      <a:r>
                        <a:rPr lang="en-US" sz="3200" baseline="0" dirty="0">
                          <a:solidFill>
                            <a:schemeClr val="bg2"/>
                          </a:solidFill>
                          <a:latin typeface="Segoe UI" panose="020B0502040204020203" pitchFamily="34" charset="0"/>
                          <a:cs typeface="Segoe UI" panose="020B0502040204020203" pitchFamily="34" charset="0"/>
                        </a:rPr>
                        <a:t> years</a:t>
                      </a:r>
                      <a:endParaRPr lang="en-US" sz="3200" dirty="0">
                        <a:solidFill>
                          <a:schemeClr val="bg2"/>
                        </a:solidFill>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10001"/>
                  </a:ext>
                </a:extLst>
              </a:tr>
              <a:tr h="1093722">
                <a:tc>
                  <a:txBody>
                    <a:bodyPr/>
                    <a:lstStyle/>
                    <a:p>
                      <a:pPr algn="ctr"/>
                      <a:r>
                        <a:rPr lang="en-US" sz="3200" b="1" dirty="0">
                          <a:solidFill>
                            <a:schemeClr val="bg2"/>
                          </a:solidFill>
                          <a:latin typeface="Segoe UI" panose="020B0502040204020203" pitchFamily="34" charset="0"/>
                          <a:cs typeface="Segoe UI" panose="020B0502040204020203" pitchFamily="34" charset="0"/>
                        </a:rPr>
                        <a:t>B</a:t>
                      </a:r>
                    </a:p>
                  </a:txBody>
                  <a:tcPr anchor="ctr"/>
                </a:tc>
                <a:tc>
                  <a:txBody>
                    <a:bodyPr/>
                    <a:lstStyle/>
                    <a:p>
                      <a:pPr algn="ctr"/>
                      <a:r>
                        <a:rPr lang="en-US" sz="3200" dirty="0">
                          <a:solidFill>
                            <a:schemeClr val="bg2"/>
                          </a:solidFill>
                          <a:latin typeface="Segoe UI" panose="020B0502040204020203" pitchFamily="34" charset="0"/>
                          <a:cs typeface="Segoe UI" panose="020B0502040204020203" pitchFamily="34" charset="0"/>
                        </a:rPr>
                        <a:t>6 years</a:t>
                      </a:r>
                    </a:p>
                  </a:txBody>
                  <a:tcPr anchor="ctr"/>
                </a:tc>
                <a:tc>
                  <a:txBody>
                    <a:bodyPr/>
                    <a:lstStyle/>
                    <a:p>
                      <a:pPr algn="ctr"/>
                      <a:r>
                        <a:rPr lang="en-US" sz="3200" dirty="0">
                          <a:solidFill>
                            <a:schemeClr val="bg2"/>
                          </a:solidFill>
                          <a:latin typeface="Segoe UI" panose="020B0502040204020203" pitchFamily="34" charset="0"/>
                          <a:cs typeface="Segoe UI" panose="020B0502040204020203" pitchFamily="34" charset="0"/>
                        </a:rPr>
                        <a:t>10 years</a:t>
                      </a:r>
                    </a:p>
                  </a:txBody>
                  <a:tcPr anchor="ctr"/>
                </a:tc>
                <a:extLst>
                  <a:ext uri="{0D108BD9-81ED-4DB2-BD59-A6C34878D82A}">
                    <a16:rowId xmlns:a16="http://schemas.microsoft.com/office/drawing/2014/main" val="10002"/>
                  </a:ext>
                </a:extLst>
              </a:tr>
              <a:tr h="1093722">
                <a:tc>
                  <a:txBody>
                    <a:bodyPr/>
                    <a:lstStyle/>
                    <a:p>
                      <a:pPr algn="ctr"/>
                      <a:r>
                        <a:rPr lang="en-US" sz="3200" b="1" dirty="0">
                          <a:solidFill>
                            <a:schemeClr val="bg2"/>
                          </a:solidFill>
                          <a:latin typeface="Segoe UI" panose="020B0502040204020203" pitchFamily="34" charset="0"/>
                          <a:cs typeface="Segoe UI" panose="020B0502040204020203" pitchFamily="34" charset="0"/>
                        </a:rPr>
                        <a:t>C</a:t>
                      </a:r>
                    </a:p>
                  </a:txBody>
                  <a:tcPr anchor="ctr"/>
                </a:tc>
                <a:tc>
                  <a:txBody>
                    <a:bodyPr/>
                    <a:lstStyle/>
                    <a:p>
                      <a:pPr algn="ctr"/>
                      <a:r>
                        <a:rPr lang="en-US" sz="3200" dirty="0">
                          <a:solidFill>
                            <a:schemeClr val="bg2"/>
                          </a:solidFill>
                          <a:latin typeface="Segoe UI" panose="020B0502040204020203" pitchFamily="34" charset="0"/>
                          <a:cs typeface="Segoe UI" panose="020B0502040204020203" pitchFamily="34" charset="0"/>
                        </a:rPr>
                        <a:t>10 years</a:t>
                      </a:r>
                    </a:p>
                  </a:txBody>
                  <a:tcPr anchor="ctr"/>
                </a:tc>
                <a:tc>
                  <a:txBody>
                    <a:bodyPr/>
                    <a:lstStyle/>
                    <a:p>
                      <a:pPr algn="ctr"/>
                      <a:r>
                        <a:rPr lang="en-US" sz="3200" dirty="0">
                          <a:solidFill>
                            <a:schemeClr val="bg2"/>
                          </a:solidFill>
                          <a:latin typeface="Segoe UI" panose="020B0502040204020203" pitchFamily="34" charset="0"/>
                          <a:cs typeface="Segoe UI" panose="020B0502040204020203" pitchFamily="34" charset="0"/>
                        </a:rPr>
                        <a:t>14 years</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25500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8"/>
            <a:ext cx="7641143" cy="1184055"/>
          </a:xfrm>
        </p:spPr>
        <p:txBody>
          <a:bodyPr>
            <a:noAutofit/>
          </a:bodyPr>
          <a:lstStyle/>
          <a:p>
            <a:r>
              <a:rPr lang="en-US" sz="3600" dirty="0"/>
              <a:t>SRB Restrictions (16 Year Point)</a:t>
            </a:r>
          </a:p>
        </p:txBody>
      </p:sp>
      <p:sp>
        <p:nvSpPr>
          <p:cNvPr id="3" name="Content Placeholder 2"/>
          <p:cNvSpPr>
            <a:spLocks noGrp="1"/>
          </p:cNvSpPr>
          <p:nvPr>
            <p:ph idx="1"/>
          </p:nvPr>
        </p:nvSpPr>
        <p:spPr>
          <a:xfrm>
            <a:off x="409857" y="1656696"/>
            <a:ext cx="7886700" cy="4744103"/>
          </a:xfrm>
        </p:spPr>
        <p:txBody>
          <a:bodyPr/>
          <a:lstStyle/>
          <a:p>
            <a:r>
              <a:rPr lang="en-US" dirty="0"/>
              <a:t>SRB will not be paid for any service obligation in excess of 16 years, and will not be paid more than once in any zone of eligibility</a:t>
            </a:r>
          </a:p>
          <a:p>
            <a:pPr lvl="1"/>
            <a:r>
              <a:rPr lang="en-US" sz="2200" dirty="0"/>
              <a:t>Example:</a:t>
            </a:r>
          </a:p>
          <a:p>
            <a:pPr lvl="2"/>
            <a:r>
              <a:rPr lang="en-US" sz="2200" dirty="0"/>
              <a:t>A member has served 13 years and 6 months and reenlists for 6 years for an SRB</a:t>
            </a:r>
          </a:p>
          <a:p>
            <a:pPr lvl="2"/>
            <a:r>
              <a:rPr lang="en-US" sz="2200" dirty="0"/>
              <a:t>Only 2 years and 6 months of OBLISERV will be used in SRB computation</a:t>
            </a:r>
          </a:p>
          <a:p>
            <a:pPr lvl="2"/>
            <a:endParaRPr lang="en-US" sz="1900" dirty="0"/>
          </a:p>
          <a:p>
            <a:pPr marL="0" lvl="2"/>
            <a:r>
              <a:rPr lang="en-US" sz="2400" dirty="0"/>
              <a:t>Payment Caps:</a:t>
            </a:r>
          </a:p>
          <a:p>
            <a:pPr marL="342900" lvl="3"/>
            <a:r>
              <a:rPr lang="en-US" sz="2400" dirty="0"/>
              <a:t>$</a:t>
            </a:r>
            <a:r>
              <a:rPr lang="en-US" sz="2200" dirty="0"/>
              <a:t>100,000 per contract</a:t>
            </a:r>
          </a:p>
          <a:p>
            <a:pPr marL="342900" lvl="3"/>
            <a:r>
              <a:rPr lang="en-US" sz="2200" dirty="0"/>
              <a:t>$30,000 per year of obligated service</a:t>
            </a:r>
          </a:p>
        </p:txBody>
      </p:sp>
    </p:spTree>
    <p:extLst>
      <p:ext uri="{BB962C8B-B14F-4D97-AF65-F5344CB8AC3E}">
        <p14:creationId xmlns:p14="http://schemas.microsoft.com/office/powerpoint/2010/main" val="1905994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Computation </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1919235"/>
                <a:ext cx="9143999" cy="3580234"/>
              </a:xfrm>
            </p:spPr>
            <p:txBody>
              <a:bodyPr/>
              <a:lstStyle/>
              <a:p>
                <a:pPr marL="0" indent="0">
                  <a:buNone/>
                </a:pPr>
                <a14:m>
                  <m:oMathPara xmlns:m="http://schemas.openxmlformats.org/officeDocument/2006/math">
                    <m:oMathParaPr>
                      <m:jc m:val="center"/>
                    </m:oMathParaPr>
                    <m:oMath xmlns:m="http://schemas.openxmlformats.org/officeDocument/2006/math">
                      <m:d>
                        <m:dPr>
                          <m:begChr m:val="["/>
                          <m:endChr m:val="]"/>
                          <m:ctrlPr>
                            <a:rPr lang="en-US" sz="1800" b="0" i="1" smtClean="0">
                              <a:latin typeface="Cambria Math" panose="02040503050406030204" pitchFamily="18" charset="0"/>
                            </a:rPr>
                          </m:ctrlPr>
                        </m:dPr>
                        <m:e>
                          <m:f>
                            <m:fPr>
                              <m:ctrlPr>
                                <a:rPr lang="en-US" sz="1800" i="1">
                                  <a:latin typeface="Cambria Math" panose="02040503050406030204" pitchFamily="18" charset="0"/>
                                </a:rPr>
                              </m:ctrlPr>
                            </m:fPr>
                            <m:num>
                              <m:r>
                                <a:rPr lang="en-US" sz="1800" i="1">
                                  <a:latin typeface="Cambria Math" panose="02040503050406030204" pitchFamily="18" charset="0"/>
                                </a:rPr>
                                <m:t>𝑀𝑜𝑛𝑡h𝑙𝑦</m:t>
                              </m:r>
                              <m:r>
                                <a:rPr lang="en-US" sz="1800" i="1">
                                  <a:latin typeface="Cambria Math" panose="02040503050406030204" pitchFamily="18" charset="0"/>
                                </a:rPr>
                                <m:t> </m:t>
                              </m:r>
                              <m:r>
                                <a:rPr lang="en-US" sz="1800" i="1">
                                  <a:latin typeface="Cambria Math" panose="02040503050406030204" pitchFamily="18" charset="0"/>
                                </a:rPr>
                                <m:t>𝐵𝑎𝑠𝑖𝑐</m:t>
                              </m:r>
                              <m:r>
                                <a:rPr lang="en-US" sz="1800" i="1">
                                  <a:latin typeface="Cambria Math" panose="02040503050406030204" pitchFamily="18" charset="0"/>
                                </a:rPr>
                                <m:t> </m:t>
                              </m:r>
                              <m:r>
                                <a:rPr lang="en-US" sz="1800" i="1">
                                  <a:latin typeface="Cambria Math" panose="02040503050406030204" pitchFamily="18" charset="0"/>
                                </a:rPr>
                                <m:t>𝑃𝑎𝑦</m:t>
                              </m:r>
                              <m:r>
                                <a:rPr lang="en-US" sz="1800" i="1">
                                  <a:latin typeface="Cambria Math" panose="02040503050406030204" pitchFamily="18" charset="0"/>
                                </a:rPr>
                                <m:t> ×</m:t>
                              </m:r>
                              <m:r>
                                <a:rPr lang="en-US" sz="1800" i="1">
                                  <a:latin typeface="Cambria Math" panose="02040503050406030204" pitchFamily="18" charset="0"/>
                                  <a:ea typeface="Cambria Math" panose="02040503050406030204" pitchFamily="18" charset="0"/>
                                </a:rPr>
                                <m:t>𝐴𝑑𝑑𝑖𝑡𝑖𝑜𝑛𝑎𝑙</m:t>
                              </m:r>
                              <m:r>
                                <a:rPr lang="en-US" sz="1800" i="1">
                                  <a:latin typeface="Cambria Math" panose="02040503050406030204" pitchFamily="18" charset="0"/>
                                  <a:ea typeface="Cambria Math" panose="02040503050406030204" pitchFamily="18" charset="0"/>
                                </a:rPr>
                                <m:t> </m:t>
                              </m:r>
                              <m:r>
                                <a:rPr lang="en-US" sz="1800" i="1">
                                  <a:latin typeface="Cambria Math" panose="02040503050406030204" pitchFamily="18" charset="0"/>
                                  <a:ea typeface="Cambria Math" panose="02040503050406030204" pitchFamily="18" charset="0"/>
                                </a:rPr>
                                <m:t>𝑂𝑏𝑙𝑖𝑔𝑎𝑡𝑒𝑑</m:t>
                              </m:r>
                              <m:r>
                                <a:rPr lang="en-US" sz="1800" i="1">
                                  <a:latin typeface="Cambria Math" panose="02040503050406030204" pitchFamily="18" charset="0"/>
                                  <a:ea typeface="Cambria Math" panose="02040503050406030204" pitchFamily="18" charset="0"/>
                                </a:rPr>
                                <m:t> </m:t>
                              </m:r>
                              <m:r>
                                <a:rPr lang="en-US" sz="1800" i="1">
                                  <a:latin typeface="Cambria Math" panose="02040503050406030204" pitchFamily="18" charset="0"/>
                                  <a:ea typeface="Cambria Math" panose="02040503050406030204" pitchFamily="18" charset="0"/>
                                </a:rPr>
                                <m:t>𝑆𝑒𝑟𝑣𝑖𝑐𝑒</m:t>
                              </m:r>
                              <m:r>
                                <a:rPr lang="en-US" sz="1800" i="1">
                                  <a:latin typeface="Cambria Math" panose="02040503050406030204" pitchFamily="18" charset="0"/>
                                  <a:ea typeface="Cambria Math" panose="02040503050406030204" pitchFamily="18" charset="0"/>
                                </a:rPr>
                                <m:t> </m:t>
                              </m:r>
                              <m:r>
                                <a:rPr lang="en-US" sz="1800" i="1">
                                  <a:latin typeface="Cambria Math" panose="02040503050406030204" pitchFamily="18" charset="0"/>
                                  <a:ea typeface="Cambria Math" panose="02040503050406030204" pitchFamily="18" charset="0"/>
                                </a:rPr>
                                <m:t>𝑖𝑛</m:t>
                              </m:r>
                              <m:r>
                                <a:rPr lang="en-US" sz="1800" i="1">
                                  <a:latin typeface="Cambria Math" panose="02040503050406030204" pitchFamily="18" charset="0"/>
                                  <a:ea typeface="Cambria Math" panose="02040503050406030204" pitchFamily="18" charset="0"/>
                                </a:rPr>
                                <m:t> </m:t>
                              </m:r>
                              <m:r>
                                <a:rPr lang="en-US" sz="1800" i="1">
                                  <a:latin typeface="Cambria Math" panose="02040503050406030204" pitchFamily="18" charset="0"/>
                                  <a:ea typeface="Cambria Math" panose="02040503050406030204" pitchFamily="18" charset="0"/>
                                </a:rPr>
                                <m:t>𝑚𝑜𝑛𝑡h𝑠</m:t>
                              </m:r>
                            </m:num>
                            <m:den>
                              <m:r>
                                <a:rPr lang="en-US" sz="1800" i="1">
                                  <a:latin typeface="Cambria Math" panose="02040503050406030204" pitchFamily="18" charset="0"/>
                                </a:rPr>
                                <m:t>12</m:t>
                              </m:r>
                            </m:den>
                          </m:f>
                        </m:e>
                      </m:d>
                      <m:r>
                        <a:rPr lang="en-US" sz="1800" b="0" i="1" smtClean="0">
                          <a:latin typeface="Cambria Math" panose="02040503050406030204" pitchFamily="18" charset="0"/>
                        </a:rPr>
                        <m:t> </m:t>
                      </m:r>
                      <m:r>
                        <a:rPr lang="en-US" sz="1800" b="0" i="1" smtClean="0">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𝑆𝑅𝐵</m:t>
                      </m:r>
                      <m:r>
                        <a:rPr lang="en-US" sz="1800" b="0" i="1" smtClean="0">
                          <a:latin typeface="Cambria Math" panose="02040503050406030204" pitchFamily="18" charset="0"/>
                          <a:ea typeface="Cambria Math" panose="02040503050406030204" pitchFamily="18" charset="0"/>
                        </a:rPr>
                        <m:t> </m:t>
                      </m:r>
                      <m:r>
                        <a:rPr lang="en-US" sz="1800" b="0" i="1" smtClean="0">
                          <a:latin typeface="Cambria Math" panose="02040503050406030204" pitchFamily="18" charset="0"/>
                          <a:ea typeface="Cambria Math" panose="02040503050406030204" pitchFamily="18" charset="0"/>
                        </a:rPr>
                        <m:t>𝐴𝑤𝑎𝑟𝑑</m:t>
                      </m:r>
                      <m:r>
                        <a:rPr lang="en-US" sz="1800" b="0" i="1" smtClean="0">
                          <a:latin typeface="Cambria Math" panose="02040503050406030204" pitchFamily="18" charset="0"/>
                          <a:ea typeface="Cambria Math" panose="02040503050406030204" pitchFamily="18" charset="0"/>
                        </a:rPr>
                        <m:t> </m:t>
                      </m:r>
                      <m:r>
                        <a:rPr lang="en-US" sz="1800" b="0" i="1" smtClean="0">
                          <a:latin typeface="Cambria Math" panose="02040503050406030204" pitchFamily="18" charset="0"/>
                          <a:ea typeface="Cambria Math" panose="02040503050406030204" pitchFamily="18" charset="0"/>
                        </a:rPr>
                        <m:t>𝑀𝑢𝑙𝑡𝑖𝑝𝑙𝑒</m:t>
                      </m:r>
                    </m:oMath>
                  </m:oMathPara>
                </a14:m>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14:m>
                  <m:oMathPara xmlns:m="http://schemas.openxmlformats.org/officeDocument/2006/math">
                    <m:oMathParaPr>
                      <m:jc m:val="center"/>
                    </m:oMathParaPr>
                    <m:oMath xmlns:m="http://schemas.openxmlformats.org/officeDocument/2006/math">
                      <m:d>
                        <m:dPr>
                          <m:begChr m:val="["/>
                          <m:endChr m:val="]"/>
                          <m:ctrlPr>
                            <a:rPr lang="en-US" sz="3600" i="1">
                              <a:latin typeface="Cambria Math" panose="02040503050406030204" pitchFamily="18" charset="0"/>
                            </a:rPr>
                          </m:ctrlPr>
                        </m:dPr>
                        <m:e>
                          <m:f>
                            <m:fPr>
                              <m:ctrlPr>
                                <a:rPr lang="en-US" sz="3600" i="1">
                                  <a:latin typeface="Cambria Math" panose="02040503050406030204" pitchFamily="18" charset="0"/>
                                </a:rPr>
                              </m:ctrlPr>
                            </m:fPr>
                            <m:num>
                              <m:r>
                                <a:rPr lang="en-US" sz="3600" b="0" i="1" smtClean="0">
                                  <a:latin typeface="Cambria Math" panose="02040503050406030204" pitchFamily="18" charset="0"/>
                                </a:rPr>
                                <m:t>$3,372.60 </m:t>
                              </m:r>
                              <m:r>
                                <a:rPr lang="en-US" sz="3600" i="1">
                                  <a:latin typeface="Cambria Math" panose="02040503050406030204" pitchFamily="18" charset="0"/>
                                </a:rPr>
                                <m:t>×</m:t>
                              </m:r>
                              <m:r>
                                <a:rPr lang="en-US" sz="3600" b="0" i="1" smtClean="0">
                                  <a:latin typeface="Cambria Math" panose="02040503050406030204" pitchFamily="18" charset="0"/>
                                </a:rPr>
                                <m:t> </m:t>
                              </m:r>
                              <m:r>
                                <a:rPr lang="en-US" sz="3600" b="0" i="1" smtClean="0">
                                  <a:latin typeface="Cambria Math" panose="02040503050406030204" pitchFamily="18" charset="0"/>
                                  <a:ea typeface="Cambria Math" panose="02040503050406030204" pitchFamily="18" charset="0"/>
                                </a:rPr>
                                <m:t>48</m:t>
                              </m:r>
                            </m:num>
                            <m:den>
                              <m:r>
                                <a:rPr lang="en-US" sz="3600" i="1">
                                  <a:latin typeface="Cambria Math" panose="02040503050406030204" pitchFamily="18" charset="0"/>
                                </a:rPr>
                                <m:t>12</m:t>
                              </m:r>
                            </m:den>
                          </m:f>
                        </m:e>
                      </m:d>
                      <m:r>
                        <a:rPr lang="en-US" sz="3600" i="1">
                          <a:latin typeface="Cambria Math" panose="02040503050406030204" pitchFamily="18" charset="0"/>
                        </a:rPr>
                        <m:t> </m:t>
                      </m:r>
                      <m:r>
                        <a:rPr lang="en-US" sz="3600" i="1">
                          <a:latin typeface="Cambria Math" panose="02040503050406030204" pitchFamily="18" charset="0"/>
                          <a:ea typeface="Cambria Math" panose="02040503050406030204" pitchFamily="18" charset="0"/>
                        </a:rPr>
                        <m:t>×</m:t>
                      </m:r>
                      <m:r>
                        <a:rPr lang="en-US" sz="3600" b="0" i="1" smtClean="0">
                          <a:latin typeface="Cambria Math" panose="02040503050406030204" pitchFamily="18" charset="0"/>
                          <a:ea typeface="Cambria Math" panose="02040503050406030204" pitchFamily="18" charset="0"/>
                        </a:rPr>
                        <m:t>2.5 =$33,726 </m:t>
                      </m:r>
                    </m:oMath>
                  </m:oMathPara>
                </a14:m>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1919235"/>
                <a:ext cx="9143999" cy="3580234"/>
              </a:xfrm>
              <a:blipFill rotWithShape="0">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506785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1" y="0"/>
            <a:ext cx="5630834" cy="1325563"/>
          </a:xfrm>
        </p:spPr>
        <p:txBody>
          <a:bodyPr/>
          <a:lstStyle/>
          <a:p>
            <a:r>
              <a:rPr lang="en-US" dirty="0"/>
              <a:t>Pre-certification Requests and Payment</a:t>
            </a:r>
          </a:p>
        </p:txBody>
      </p:sp>
      <p:sp>
        <p:nvSpPr>
          <p:cNvPr id="3" name="Content Placeholder 2"/>
          <p:cNvSpPr>
            <a:spLocks noGrp="1"/>
          </p:cNvSpPr>
          <p:nvPr>
            <p:ph idx="1"/>
          </p:nvPr>
        </p:nvSpPr>
        <p:spPr>
          <a:xfrm>
            <a:off x="271463" y="1085850"/>
            <a:ext cx="8458200" cy="5157787"/>
          </a:xfrm>
        </p:spPr>
        <p:txBody>
          <a:bodyPr vert="horz" lIns="91440" tIns="45720" rIns="91440" bIns="45720" rtlCol="0" anchor="t">
            <a:normAutofit fontScale="92500" lnSpcReduction="20000"/>
          </a:bodyPr>
          <a:lstStyle/>
          <a:p>
            <a:pPr>
              <a:lnSpc>
                <a:spcPct val="110000"/>
              </a:lnSpc>
              <a:spcBef>
                <a:spcPts val="0"/>
              </a:spcBef>
            </a:pPr>
            <a:r>
              <a:rPr lang="en-US" dirty="0"/>
              <a:t>Submitted via CIMS only</a:t>
            </a:r>
          </a:p>
          <a:p>
            <a:pPr lvl="1">
              <a:lnSpc>
                <a:spcPct val="110000"/>
              </a:lnSpc>
              <a:spcBef>
                <a:spcPts val="0"/>
              </a:spcBef>
            </a:pPr>
            <a:r>
              <a:rPr lang="en-US" dirty="0"/>
              <a:t> NSIPS &gt; Career Information Management &gt; Use &gt; SRB Submission</a:t>
            </a:r>
          </a:p>
          <a:p>
            <a:pPr lvl="1">
              <a:lnSpc>
                <a:spcPct val="110000"/>
              </a:lnSpc>
              <a:spcBef>
                <a:spcPts val="0"/>
              </a:spcBef>
            </a:pPr>
            <a:endParaRPr lang="en-US" dirty="0"/>
          </a:p>
          <a:p>
            <a:pPr>
              <a:lnSpc>
                <a:spcPct val="110000"/>
              </a:lnSpc>
              <a:spcBef>
                <a:spcPts val="0"/>
              </a:spcBef>
            </a:pPr>
            <a:r>
              <a:rPr lang="en-US" dirty="0"/>
              <a:t>SRB requests </a:t>
            </a:r>
            <a:r>
              <a:rPr lang="en-US" b="1" dirty="0"/>
              <a:t>MUST</a:t>
            </a:r>
            <a:r>
              <a:rPr lang="en-US" dirty="0"/>
              <a:t> be submitted within </a:t>
            </a:r>
            <a:r>
              <a:rPr lang="en-US" b="1" dirty="0"/>
              <a:t>35-120</a:t>
            </a:r>
            <a:r>
              <a:rPr lang="en-US" dirty="0"/>
              <a:t> days of reenlistment date</a:t>
            </a:r>
          </a:p>
          <a:p>
            <a:pPr lvl="1">
              <a:lnSpc>
                <a:spcPct val="110000"/>
              </a:lnSpc>
              <a:spcBef>
                <a:spcPts val="0"/>
              </a:spcBef>
            </a:pPr>
            <a:r>
              <a:rPr lang="en-US" dirty="0"/>
              <a:t>35-day waiver (not good)</a:t>
            </a:r>
          </a:p>
          <a:p>
            <a:pPr lvl="1">
              <a:lnSpc>
                <a:spcPct val="110000"/>
              </a:lnSpc>
              <a:spcBef>
                <a:spcPts val="0"/>
              </a:spcBef>
            </a:pPr>
            <a:r>
              <a:rPr lang="en-US" dirty="0"/>
              <a:t>When 35-day waiver is not required: If Sailor gained SRB eligibility with the addition of a newly offered SRB skillset, they may have the requirement waived if they are within about 6 weeks of their EAOS, crossing zones, or executing a PCS transfer. Always contact SRB desk to verify.</a:t>
            </a:r>
            <a:endParaRPr lang="en-US" dirty="0">
              <a:ea typeface="Tahoma"/>
              <a:cs typeface="Tahoma"/>
            </a:endParaRPr>
          </a:p>
          <a:p>
            <a:pPr lvl="1">
              <a:lnSpc>
                <a:spcPct val="110000"/>
              </a:lnSpc>
              <a:spcBef>
                <a:spcPts val="0"/>
              </a:spcBef>
            </a:pPr>
            <a:r>
              <a:rPr lang="en-US" dirty="0"/>
              <a:t>Approval messages can be assessed in NSIPS</a:t>
            </a:r>
          </a:p>
          <a:p>
            <a:pPr lvl="1">
              <a:lnSpc>
                <a:spcPct val="110000"/>
              </a:lnSpc>
              <a:spcBef>
                <a:spcPts val="0"/>
              </a:spcBef>
            </a:pPr>
            <a:endParaRPr lang="en-US" dirty="0"/>
          </a:p>
          <a:p>
            <a:pPr>
              <a:lnSpc>
                <a:spcPct val="110000"/>
              </a:lnSpc>
              <a:spcBef>
                <a:spcPts val="0"/>
              </a:spcBef>
            </a:pPr>
            <a:r>
              <a:rPr lang="en-US" dirty="0"/>
              <a:t>If Sailor cancels request, CCC must contact SRB Desk to avoid overpayment</a:t>
            </a:r>
          </a:p>
          <a:p>
            <a:pPr>
              <a:lnSpc>
                <a:spcPct val="110000"/>
              </a:lnSpc>
              <a:spcBef>
                <a:spcPts val="0"/>
              </a:spcBef>
            </a:pPr>
            <a:endParaRPr lang="en-US" dirty="0"/>
          </a:p>
          <a:p>
            <a:pPr>
              <a:lnSpc>
                <a:spcPct val="110000"/>
              </a:lnSpc>
              <a:spcBef>
                <a:spcPts val="0"/>
              </a:spcBef>
            </a:pPr>
            <a:r>
              <a:rPr lang="en-US" dirty="0"/>
              <a:t>SRB Payments:</a:t>
            </a:r>
          </a:p>
          <a:p>
            <a:pPr lvl="1">
              <a:lnSpc>
                <a:spcPct val="110000"/>
              </a:lnSpc>
              <a:spcBef>
                <a:spcPts val="0"/>
              </a:spcBef>
            </a:pPr>
            <a:r>
              <a:rPr lang="en-US" dirty="0"/>
              <a:t>Fifty percent of the SRB award amount is paid within 3-4 weeks upon Salesforce contract is released and the remaining 50 percent is paid in equal annual installments during the anniversary month of the reenlistment</a:t>
            </a:r>
          </a:p>
        </p:txBody>
      </p:sp>
    </p:spTree>
    <p:extLst>
      <p:ext uri="{BB962C8B-B14F-4D97-AF65-F5344CB8AC3E}">
        <p14:creationId xmlns:p14="http://schemas.microsoft.com/office/powerpoint/2010/main" val="2144251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221" y="190294"/>
            <a:ext cx="6501674" cy="1325563"/>
          </a:xfrm>
        </p:spPr>
        <p:txBody>
          <a:bodyPr/>
          <a:lstStyle/>
          <a:p>
            <a:r>
              <a:rPr lang="en-US" dirty="0"/>
              <a:t>Pay for Performance Program</a:t>
            </a:r>
          </a:p>
        </p:txBody>
      </p:sp>
      <p:sp>
        <p:nvSpPr>
          <p:cNvPr id="3" name="Content Placeholder 2"/>
          <p:cNvSpPr>
            <a:spLocks noGrp="1"/>
          </p:cNvSpPr>
          <p:nvPr>
            <p:ph idx="1"/>
          </p:nvPr>
        </p:nvSpPr>
        <p:spPr>
          <a:xfrm>
            <a:off x="299708" y="1515857"/>
            <a:ext cx="7886700" cy="4101350"/>
          </a:xfrm>
        </p:spPr>
        <p:txBody>
          <a:bodyPr>
            <a:normAutofit fontScale="92500" lnSpcReduction="20000"/>
          </a:bodyPr>
          <a:lstStyle/>
          <a:p>
            <a:r>
              <a:rPr lang="en-US" dirty="0"/>
              <a:t>SRB kicker eligibility:</a:t>
            </a:r>
          </a:p>
          <a:p>
            <a:pPr lvl="1"/>
            <a:r>
              <a:rPr lang="en-US" sz="2200" dirty="0"/>
              <a:t>Rating must be eligible per current chart (note 13)</a:t>
            </a:r>
          </a:p>
          <a:p>
            <a:pPr lvl="1"/>
            <a:r>
              <a:rPr lang="en-US" sz="2200" dirty="0"/>
              <a:t>Received two EPs in last three periodic evaluations (no transfer, concurrent, special evaluations)</a:t>
            </a:r>
          </a:p>
          <a:p>
            <a:pPr lvl="1"/>
            <a:r>
              <a:rPr lang="en-US" sz="2200" dirty="0"/>
              <a:t>No NJPs last 3 years</a:t>
            </a:r>
          </a:p>
          <a:p>
            <a:pPr lvl="1"/>
            <a:r>
              <a:rPr lang="en-US" sz="2200" dirty="0"/>
              <a:t>No PFA failures last 3 years</a:t>
            </a:r>
          </a:p>
          <a:p>
            <a:pPr lvl="1"/>
            <a:endParaRPr lang="en-US" dirty="0"/>
          </a:p>
          <a:p>
            <a:pPr lvl="0"/>
            <a:r>
              <a:rPr lang="en-US" dirty="0">
                <a:solidFill>
                  <a:srgbClr val="FFFEF9"/>
                </a:solidFill>
              </a:rPr>
              <a:t>Submit via 1306/7 to MNCC to forward to BUPERS 328</a:t>
            </a:r>
          </a:p>
          <a:p>
            <a:pPr lvl="0"/>
            <a:endParaRPr lang="en-US" dirty="0">
              <a:solidFill>
                <a:srgbClr val="FFFEF9"/>
              </a:solidFill>
            </a:endParaRPr>
          </a:p>
          <a:p>
            <a:pPr lvl="0"/>
            <a:r>
              <a:rPr lang="en-US" dirty="0">
                <a:solidFill>
                  <a:srgbClr val="FFFEF9"/>
                </a:solidFill>
              </a:rPr>
              <a:t>Will receive</a:t>
            </a:r>
            <a:r>
              <a:rPr lang="en-US" dirty="0"/>
              <a:t> an additional 0.5 multiple</a:t>
            </a:r>
            <a:r>
              <a:rPr lang="en-US" dirty="0">
                <a:solidFill>
                  <a:srgbClr val="FFFEF9"/>
                </a:solidFill>
              </a:rPr>
              <a:t> once approved</a:t>
            </a:r>
          </a:p>
          <a:p>
            <a:pPr lvl="0"/>
            <a:endParaRPr lang="en-US" dirty="0">
              <a:solidFill>
                <a:srgbClr val="FFFEF9"/>
              </a:solidFill>
            </a:endParaRPr>
          </a:p>
          <a:p>
            <a:pPr lvl="0"/>
            <a:r>
              <a:rPr lang="en-US" dirty="0">
                <a:solidFill>
                  <a:srgbClr val="FFFEF9"/>
                </a:solidFill>
              </a:rPr>
              <a:t>Award ceiling cap values under $100,000 will be raised by $5,000 for Sailors eligible for the performance kicker</a:t>
            </a:r>
          </a:p>
          <a:p>
            <a:pPr marL="457200" lvl="1" indent="0">
              <a:buNone/>
            </a:pPr>
            <a:endParaRPr lang="en-US" sz="2400" dirty="0"/>
          </a:p>
          <a:p>
            <a:endParaRPr lang="en-US" dirty="0"/>
          </a:p>
        </p:txBody>
      </p:sp>
    </p:spTree>
    <p:extLst>
      <p:ext uri="{BB962C8B-B14F-4D97-AF65-F5344CB8AC3E}">
        <p14:creationId xmlns:p14="http://schemas.microsoft.com/office/powerpoint/2010/main" val="348822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Rating Conversion &amp; SRB</a:t>
            </a:r>
          </a:p>
        </p:txBody>
      </p:sp>
      <p:sp>
        <p:nvSpPr>
          <p:cNvPr id="3" name="Content Placeholder 2"/>
          <p:cNvSpPr>
            <a:spLocks noGrp="1"/>
          </p:cNvSpPr>
          <p:nvPr>
            <p:ph idx="1"/>
          </p:nvPr>
        </p:nvSpPr>
        <p:spPr>
          <a:xfrm>
            <a:off x="443298" y="1554767"/>
            <a:ext cx="7886700" cy="4892331"/>
          </a:xfrm>
        </p:spPr>
        <p:txBody>
          <a:bodyPr>
            <a:normAutofit/>
          </a:bodyPr>
          <a:lstStyle/>
          <a:p>
            <a:r>
              <a:rPr lang="en-US" dirty="0"/>
              <a:t>Rating conversions out of an SRB rating will not normally be approved, unless submitted within 9 months of EAOS</a:t>
            </a:r>
          </a:p>
          <a:p>
            <a:r>
              <a:rPr lang="en-US" dirty="0"/>
              <a:t>Actual conversion will occur within 3 months of EAOS</a:t>
            </a:r>
          </a:p>
          <a:p>
            <a:r>
              <a:rPr lang="en-US" dirty="0"/>
              <a:t>Bonus recipients approved for lateral conversion, will not be required to forfeit SRB payments </a:t>
            </a:r>
            <a:r>
              <a:rPr lang="en-US" dirty="0">
                <a:solidFill>
                  <a:schemeClr val="accent3"/>
                </a:solidFill>
              </a:rPr>
              <a:t>if the lateral conversion is conducted less than 3 months from EAOS</a:t>
            </a:r>
          </a:p>
          <a:p>
            <a:r>
              <a:rPr lang="en-US" dirty="0">
                <a:solidFill>
                  <a:schemeClr val="accent3"/>
                </a:solidFill>
              </a:rPr>
              <a:t>Sailors who voluntarily convert out of their rate more than 3 months will normally be required to repay the unearned portion of the bonus</a:t>
            </a:r>
          </a:p>
          <a:p>
            <a:endParaRPr lang="en-US" dirty="0">
              <a:solidFill>
                <a:srgbClr val="00B050"/>
              </a:solidFill>
            </a:endParaRPr>
          </a:p>
        </p:txBody>
      </p:sp>
    </p:spTree>
    <p:extLst>
      <p:ext uri="{BB962C8B-B14F-4D97-AF65-F5344CB8AC3E}">
        <p14:creationId xmlns:p14="http://schemas.microsoft.com/office/powerpoint/2010/main" val="3118601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1" y="90308"/>
            <a:ext cx="5630834" cy="1325563"/>
          </a:xfrm>
        </p:spPr>
        <p:txBody>
          <a:bodyPr/>
          <a:lstStyle/>
          <a:p>
            <a:r>
              <a:rPr lang="en-US" dirty="0"/>
              <a:t>Officer Programs &amp; SRB</a:t>
            </a:r>
          </a:p>
        </p:txBody>
      </p:sp>
      <p:sp>
        <p:nvSpPr>
          <p:cNvPr id="3" name="Content Placeholder 2"/>
          <p:cNvSpPr>
            <a:spLocks noGrp="1"/>
          </p:cNvSpPr>
          <p:nvPr>
            <p:ph idx="1"/>
          </p:nvPr>
        </p:nvSpPr>
        <p:spPr>
          <a:xfrm>
            <a:off x="443298" y="1245140"/>
            <a:ext cx="7886700" cy="5389124"/>
          </a:xfrm>
        </p:spPr>
        <p:txBody>
          <a:bodyPr>
            <a:noAutofit/>
          </a:bodyPr>
          <a:lstStyle/>
          <a:p>
            <a:r>
              <a:rPr lang="en-US" sz="1800" dirty="0"/>
              <a:t>Sailors reenlisting for an SRB </a:t>
            </a:r>
            <a:r>
              <a:rPr lang="en-US" sz="1800" b="1" u="sng" dirty="0"/>
              <a:t>prior</a:t>
            </a:r>
            <a:r>
              <a:rPr lang="en-US" sz="1800" dirty="0"/>
              <a:t> to applying for an officer program requiring formal academic training will have remaining installments suspended if selected</a:t>
            </a:r>
          </a:p>
          <a:p>
            <a:endParaRPr lang="en-US" sz="1800" dirty="0"/>
          </a:p>
          <a:p>
            <a:r>
              <a:rPr lang="en-US" sz="1800" dirty="0"/>
              <a:t>Sailors reenlisting for an SRB </a:t>
            </a:r>
            <a:r>
              <a:rPr lang="en-US" sz="1800" b="1" u="sng" dirty="0"/>
              <a:t>after </a:t>
            </a:r>
            <a:r>
              <a:rPr lang="en-US" sz="1800" dirty="0"/>
              <a:t>applying for a commissioning program will be held pending selection results</a:t>
            </a:r>
          </a:p>
          <a:p>
            <a:endParaRPr lang="en-US" sz="1800" dirty="0"/>
          </a:p>
          <a:p>
            <a:r>
              <a:rPr lang="en-US" sz="1800" dirty="0"/>
              <a:t>Sailors who are dropped from the program prior to commissioning and return to enlisted status in the same bonus skill, will receive the remaining installments but at a rate reduced by the number of days spent in the program</a:t>
            </a:r>
          </a:p>
          <a:p>
            <a:endParaRPr lang="en-US" sz="1800" dirty="0"/>
          </a:p>
          <a:p>
            <a:r>
              <a:rPr lang="en-US" sz="1800" dirty="0"/>
              <a:t>Sailors who reenlist or extend to obtain sufficient obligated service for an officer program are not entitled to SRB</a:t>
            </a:r>
          </a:p>
          <a:p>
            <a:endParaRPr lang="en-US" sz="1800" dirty="0"/>
          </a:p>
          <a:p>
            <a:r>
              <a:rPr lang="en-US" sz="1800" dirty="0"/>
              <a:t>SRB is not authorized for members selected for participation in an officer program.</a:t>
            </a:r>
          </a:p>
        </p:txBody>
      </p:sp>
    </p:spTree>
    <p:extLst>
      <p:ext uri="{BB962C8B-B14F-4D97-AF65-F5344CB8AC3E}">
        <p14:creationId xmlns:p14="http://schemas.microsoft.com/office/powerpoint/2010/main" val="898451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a:xfrm>
            <a:off x="443298" y="1554768"/>
            <a:ext cx="7886700" cy="4101350"/>
          </a:xfrm>
        </p:spPr>
        <p:txBody>
          <a:bodyPr>
            <a:normAutofit fontScale="77500" lnSpcReduction="20000"/>
          </a:bodyPr>
          <a:lstStyle/>
          <a:p>
            <a:pPr marL="514350" indent="-514350">
              <a:lnSpc>
                <a:spcPct val="120000"/>
              </a:lnSpc>
              <a:buFont typeface="+mj-lt"/>
              <a:buAutoNum type="arabicPeriod"/>
            </a:pPr>
            <a:r>
              <a:rPr lang="en-US" sz="2800" dirty="0"/>
              <a:t>Where can you find the most up-to-date SRB award levels?</a:t>
            </a:r>
          </a:p>
          <a:p>
            <a:pPr marL="514350" indent="-514350">
              <a:lnSpc>
                <a:spcPct val="120000"/>
              </a:lnSpc>
              <a:buFont typeface="+mj-lt"/>
              <a:buAutoNum type="arabicPeriod"/>
            </a:pPr>
            <a:r>
              <a:rPr lang="en-US" sz="2800" dirty="0"/>
              <a:t>Can Sailors who reenlist or extend to obtain OBLISERV for an officer program receive SRB?</a:t>
            </a:r>
          </a:p>
          <a:p>
            <a:pPr marL="514350" indent="-514350">
              <a:lnSpc>
                <a:spcPct val="120000"/>
              </a:lnSpc>
              <a:buFont typeface="+mj-lt"/>
              <a:buAutoNum type="arabicPeriod"/>
            </a:pPr>
            <a:r>
              <a:rPr lang="en-US" sz="2800" dirty="0"/>
              <a:t>How many days prior to the reenlistment date should SRB requests be submitted?</a:t>
            </a:r>
          </a:p>
          <a:p>
            <a:pPr marL="514350" indent="-514350">
              <a:lnSpc>
                <a:spcPct val="120000"/>
              </a:lnSpc>
              <a:buFont typeface="+mj-lt"/>
              <a:buAutoNum type="arabicPeriod"/>
            </a:pPr>
            <a:r>
              <a:rPr lang="en-US" sz="2800" dirty="0"/>
              <a:t>What are the eligibility requirements for the Pay for Performance Program?</a:t>
            </a:r>
          </a:p>
          <a:p>
            <a:pPr marL="514350" lvl="0" indent="-514350">
              <a:lnSpc>
                <a:spcPct val="120000"/>
              </a:lnSpc>
              <a:buFont typeface="+mj-lt"/>
              <a:buAutoNum type="arabicPeriod"/>
            </a:pPr>
            <a:r>
              <a:rPr lang="en-US" sz="2800" dirty="0">
                <a:solidFill>
                  <a:srgbClr val="FFFEF9"/>
                </a:solidFill>
              </a:rPr>
              <a:t>How many months from EAOS are conversion packages normally considered if the Sailor received a SRB?</a:t>
            </a:r>
          </a:p>
          <a:p>
            <a:endParaRPr lang="en-US" sz="3200" dirty="0"/>
          </a:p>
        </p:txBody>
      </p:sp>
    </p:spTree>
    <p:extLst>
      <p:ext uri="{BB962C8B-B14F-4D97-AF65-F5344CB8AC3E}">
        <p14:creationId xmlns:p14="http://schemas.microsoft.com/office/powerpoint/2010/main" val="4118295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113995"/>
            <a:ext cx="7886700" cy="1823170"/>
          </a:xfrm>
        </p:spPr>
        <p:txBody>
          <a:bodyPr/>
          <a:lstStyle/>
          <a:p>
            <a:pPr algn="ctr"/>
            <a:r>
              <a:rPr lang="en-US" dirty="0">
                <a:solidFill>
                  <a:srgbClr val="E8B010"/>
                </a:solidFill>
              </a:rPr>
              <a:t>Career Development Training Course</a:t>
            </a:r>
            <a:endParaRPr lang="en-US" dirty="0"/>
          </a:p>
        </p:txBody>
      </p:sp>
      <p:sp>
        <p:nvSpPr>
          <p:cNvPr id="3" name="Text Placeholder 2"/>
          <p:cNvSpPr>
            <a:spLocks noGrp="1"/>
          </p:cNvSpPr>
          <p:nvPr>
            <p:ph type="body" idx="1"/>
          </p:nvPr>
        </p:nvSpPr>
        <p:spPr>
          <a:xfrm>
            <a:off x="623888" y="3453396"/>
            <a:ext cx="7886700" cy="1500187"/>
          </a:xfrm>
        </p:spPr>
        <p:txBody>
          <a:bodyPr>
            <a:normAutofit/>
          </a:bodyPr>
          <a:lstStyle/>
          <a:p>
            <a:pPr algn="ctr"/>
            <a:r>
              <a:rPr lang="en-US" sz="3200" dirty="0">
                <a:solidFill>
                  <a:schemeClr val="bg2"/>
                </a:solidFill>
              </a:rPr>
              <a:t>Enlisted Supervisor Retention Pay (ESRP)</a:t>
            </a:r>
          </a:p>
        </p:txBody>
      </p:sp>
    </p:spTree>
    <p:extLst>
      <p:ext uri="{BB962C8B-B14F-4D97-AF65-F5344CB8AC3E}">
        <p14:creationId xmlns:p14="http://schemas.microsoft.com/office/powerpoint/2010/main" val="2019393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ESRP Program	</a:t>
            </a:r>
          </a:p>
        </p:txBody>
      </p:sp>
      <p:sp>
        <p:nvSpPr>
          <p:cNvPr id="3" name="Content Placeholder 2"/>
          <p:cNvSpPr>
            <a:spLocks noGrp="1"/>
          </p:cNvSpPr>
          <p:nvPr>
            <p:ph idx="1"/>
          </p:nvPr>
        </p:nvSpPr>
        <p:spPr>
          <a:xfrm>
            <a:off x="443298" y="1521368"/>
            <a:ext cx="7886700" cy="5303232"/>
          </a:xfrm>
        </p:spPr>
        <p:txBody>
          <a:bodyPr>
            <a:normAutofit/>
          </a:bodyPr>
          <a:lstStyle/>
          <a:p>
            <a:r>
              <a:rPr lang="en-US" dirty="0"/>
              <a:t>The ESRP program is a flexible retention incentive program to senior Navy nuclear-trained enlisted service members with highly specialized skills.</a:t>
            </a:r>
          </a:p>
          <a:p>
            <a:endParaRPr lang="en-US" dirty="0"/>
          </a:p>
          <a:p>
            <a:r>
              <a:rPr lang="en-US" dirty="0"/>
              <a:t> ESRP reenlistment time in service eligibility zones are defined as follows:</a:t>
            </a:r>
          </a:p>
          <a:p>
            <a:pPr marL="800100" lvl="1" indent="-342900"/>
            <a:r>
              <a:rPr lang="en-US" sz="2000" dirty="0"/>
              <a:t>Zone 1: Greater than or equal to 10 years of naval service but less than 14 years of naval service. </a:t>
            </a:r>
          </a:p>
          <a:p>
            <a:pPr marL="800100" lvl="1" indent="-342900"/>
            <a:endParaRPr lang="en-US" sz="2000" dirty="0"/>
          </a:p>
          <a:p>
            <a:pPr marL="800100" lvl="1" indent="-342900"/>
            <a:r>
              <a:rPr lang="en-US" sz="2000" dirty="0"/>
              <a:t>Zone 2: Greater than or equal to 14 years of naval service but less than 17 years of naval service. </a:t>
            </a:r>
          </a:p>
          <a:p>
            <a:pPr marL="800100" lvl="1" indent="-342900"/>
            <a:endParaRPr lang="en-US" sz="2000" dirty="0"/>
          </a:p>
          <a:p>
            <a:pPr marL="800100" lvl="1" indent="-342900"/>
            <a:r>
              <a:rPr lang="en-US" sz="2000" dirty="0"/>
              <a:t>Zone 3: Greater than or equal to 17 years of naval service but less than 23 years of active service</a:t>
            </a:r>
            <a:r>
              <a:rPr lang="en-US" dirty="0"/>
              <a:t>.</a:t>
            </a:r>
          </a:p>
        </p:txBody>
      </p:sp>
    </p:spTree>
    <p:extLst>
      <p:ext uri="{BB962C8B-B14F-4D97-AF65-F5344CB8AC3E}">
        <p14:creationId xmlns:p14="http://schemas.microsoft.com/office/powerpoint/2010/main" val="2957660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1" y="104514"/>
            <a:ext cx="5630834" cy="1325563"/>
          </a:xfrm>
        </p:spPr>
        <p:txBody>
          <a:bodyPr/>
          <a:lstStyle/>
          <a:p>
            <a:r>
              <a:rPr lang="en-US" dirty="0"/>
              <a:t>Enabling Objectives</a:t>
            </a:r>
          </a:p>
        </p:txBody>
      </p:sp>
      <p:sp>
        <p:nvSpPr>
          <p:cNvPr id="3" name="Content Placeholder 2"/>
          <p:cNvSpPr>
            <a:spLocks noGrp="1"/>
          </p:cNvSpPr>
          <p:nvPr>
            <p:ph idx="1"/>
          </p:nvPr>
        </p:nvSpPr>
        <p:spPr>
          <a:xfrm>
            <a:off x="391583" y="1430077"/>
            <a:ext cx="8341851" cy="5107359"/>
          </a:xfrm>
        </p:spPr>
        <p:txBody>
          <a:bodyPr>
            <a:normAutofit fontScale="77500" lnSpcReduction="20000"/>
          </a:bodyPr>
          <a:lstStyle/>
          <a:p>
            <a:r>
              <a:rPr lang="en-US" sz="3100" dirty="0"/>
              <a:t>DIFFERENTIATE between Direct and Indirect compensation</a:t>
            </a:r>
          </a:p>
          <a:p>
            <a:r>
              <a:rPr lang="en-US" sz="3100" dirty="0"/>
              <a:t>LOCATE the Regular Military Compensation (RMC) Calculator</a:t>
            </a:r>
          </a:p>
          <a:p>
            <a:r>
              <a:rPr lang="en-US" sz="3100" dirty="0"/>
              <a:t>STATE the purpose of the Selective Reenlistment Bonus (SRB) program</a:t>
            </a:r>
          </a:p>
          <a:p>
            <a:r>
              <a:rPr lang="en-US" sz="3100" dirty="0"/>
              <a:t>LIST the eligibility requirements for the SRB and ESRP program</a:t>
            </a:r>
          </a:p>
          <a:p>
            <a:r>
              <a:rPr lang="en-US" sz="3100" dirty="0"/>
              <a:t>LIST the timeline and procedures for SRB/ESRP submission</a:t>
            </a:r>
          </a:p>
          <a:p>
            <a:r>
              <a:rPr lang="en-US" sz="3100" dirty="0"/>
              <a:t>STATE the SRB restrictions for rating conversion and officer programs</a:t>
            </a:r>
          </a:p>
          <a:p>
            <a:r>
              <a:rPr lang="en-US" sz="3100" dirty="0"/>
              <a:t>IDENTIFY the requirements for various incentive programs</a:t>
            </a:r>
          </a:p>
          <a:p>
            <a:pPr lvl="1"/>
            <a:r>
              <a:rPr lang="en-US" sz="2500" dirty="0"/>
              <a:t>SDAP</a:t>
            </a:r>
          </a:p>
          <a:p>
            <a:pPr lvl="1"/>
            <a:r>
              <a:rPr lang="en-US" sz="2500" dirty="0"/>
              <a:t>SDIP</a:t>
            </a:r>
          </a:p>
          <a:p>
            <a:pPr lvl="1"/>
            <a:r>
              <a:rPr lang="en-US" sz="2500" dirty="0"/>
              <a:t>OTT</a:t>
            </a:r>
          </a:p>
          <a:p>
            <a:pPr lvl="1"/>
            <a:r>
              <a:rPr lang="en-US" sz="2500" dirty="0"/>
              <a:t>OTEIP</a:t>
            </a:r>
          </a:p>
          <a:p>
            <a:pPr lvl="1"/>
            <a:r>
              <a:rPr lang="en-US" sz="2500" dirty="0"/>
              <a:t>DMIP</a:t>
            </a:r>
          </a:p>
          <a:p>
            <a:endParaRPr lang="en-US" dirty="0"/>
          </a:p>
        </p:txBody>
      </p:sp>
    </p:spTree>
    <p:extLst>
      <p:ext uri="{BB962C8B-B14F-4D97-AF65-F5344CB8AC3E}">
        <p14:creationId xmlns:p14="http://schemas.microsoft.com/office/powerpoint/2010/main" val="1248904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1" y="104514"/>
            <a:ext cx="5630834" cy="1325563"/>
          </a:xfrm>
        </p:spPr>
        <p:txBody>
          <a:bodyPr>
            <a:normAutofit/>
          </a:bodyPr>
          <a:lstStyle/>
          <a:p>
            <a:r>
              <a:rPr lang="en-US" dirty="0">
                <a:latin typeface="Tahoma"/>
                <a:ea typeface="Tahoma"/>
                <a:cs typeface="Tahoma"/>
              </a:rPr>
              <a:t>ESRP </a:t>
            </a:r>
            <a:r>
              <a:rPr lang="en-US">
                <a:latin typeface="Tahoma"/>
                <a:ea typeface="Tahoma"/>
                <a:cs typeface="Tahoma"/>
              </a:rPr>
              <a:t>Eligibility</a:t>
            </a:r>
            <a:endParaRPr lang="en-US" dirty="0"/>
          </a:p>
        </p:txBody>
      </p:sp>
      <p:sp>
        <p:nvSpPr>
          <p:cNvPr id="3" name="Content Placeholder 2"/>
          <p:cNvSpPr>
            <a:spLocks noGrp="1"/>
          </p:cNvSpPr>
          <p:nvPr>
            <p:ph idx="1"/>
          </p:nvPr>
        </p:nvSpPr>
        <p:spPr>
          <a:xfrm>
            <a:off x="443298" y="1430077"/>
            <a:ext cx="7886700" cy="5106190"/>
          </a:xfrm>
        </p:spPr>
        <p:txBody>
          <a:bodyPr>
            <a:normAutofit/>
          </a:bodyPr>
          <a:lstStyle/>
          <a:p>
            <a:r>
              <a:rPr lang="en-US" dirty="0"/>
              <a:t>Must be E5 or above</a:t>
            </a:r>
          </a:p>
          <a:p>
            <a:r>
              <a:rPr lang="en-US" dirty="0"/>
              <a:t>Completed 10 years but fewer than 23 years</a:t>
            </a:r>
          </a:p>
          <a:p>
            <a:r>
              <a:rPr lang="en-US" dirty="0"/>
              <a:t>Minimum reenlistment 3 years; max 6 years</a:t>
            </a:r>
          </a:p>
          <a:p>
            <a:r>
              <a:rPr lang="en-US" dirty="0"/>
              <a:t>Possess an ESRP-designated rating or skill (per current ESRP NAVADMIN)</a:t>
            </a:r>
          </a:p>
          <a:p>
            <a:r>
              <a:rPr lang="en-US" dirty="0"/>
              <a:t>Terminal date for the new reenlistment must be 24 months past the current enlistment contract (EAOS or SEAOS, whichever is later)</a:t>
            </a:r>
          </a:p>
          <a:p>
            <a:r>
              <a:rPr lang="en-US" dirty="0"/>
              <a:t>Each reenlistment must carry Sailor into next zone. </a:t>
            </a:r>
          </a:p>
          <a:p>
            <a:pPr lvl="1"/>
            <a:r>
              <a:rPr lang="en-US" sz="2200" dirty="0"/>
              <a:t>Ex: Term of a Zone 1 must obligate service through the end of Zone 1 and into Zone 2.  Zone 2 reenlistment must obligate service through the end of Zone 2 into Zone 3</a:t>
            </a:r>
          </a:p>
          <a:p>
            <a:endParaRPr lang="en-US" dirty="0"/>
          </a:p>
        </p:txBody>
      </p:sp>
    </p:spTree>
    <p:extLst>
      <p:ext uri="{BB962C8B-B14F-4D97-AF65-F5344CB8AC3E}">
        <p14:creationId xmlns:p14="http://schemas.microsoft.com/office/powerpoint/2010/main" val="1477775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ESRP Award Computation </a:t>
            </a:r>
          </a:p>
        </p:txBody>
      </p:sp>
      <p:sp>
        <p:nvSpPr>
          <p:cNvPr id="3" name="Content Placeholder 2"/>
          <p:cNvSpPr>
            <a:spLocks noGrp="1"/>
          </p:cNvSpPr>
          <p:nvPr>
            <p:ph idx="1"/>
          </p:nvPr>
        </p:nvSpPr>
        <p:spPr>
          <a:xfrm>
            <a:off x="443298" y="1691217"/>
            <a:ext cx="7886700" cy="4101350"/>
          </a:xfrm>
        </p:spPr>
        <p:txBody>
          <a:bodyPr>
            <a:normAutofit/>
          </a:bodyPr>
          <a:lstStyle/>
          <a:p>
            <a:r>
              <a:rPr lang="en-US" dirty="0"/>
              <a:t>ESRP Zone 1 compensation will be calculated no further than through completion of 16 years of service.</a:t>
            </a:r>
          </a:p>
          <a:p>
            <a:r>
              <a:rPr lang="en-US" dirty="0"/>
              <a:t> </a:t>
            </a:r>
          </a:p>
          <a:p>
            <a:r>
              <a:rPr lang="en-US" dirty="0"/>
              <a:t>ESRP Zone 2 compensation will be calculated no further than through completion of 18 years of service. </a:t>
            </a:r>
          </a:p>
          <a:p>
            <a:endParaRPr lang="en-US" dirty="0"/>
          </a:p>
          <a:p>
            <a:r>
              <a:rPr lang="en-US" dirty="0"/>
              <a:t>ESRP Zone 3 compensation will be calculated no further than through completion of 23 years of service.</a:t>
            </a:r>
          </a:p>
          <a:p>
            <a:endParaRPr lang="en-US" dirty="0"/>
          </a:p>
        </p:txBody>
      </p:sp>
    </p:spTree>
    <p:extLst>
      <p:ext uri="{BB962C8B-B14F-4D97-AF65-F5344CB8AC3E}">
        <p14:creationId xmlns:p14="http://schemas.microsoft.com/office/powerpoint/2010/main" val="808376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to compute ESRP</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lvl="0" indent="0">
                  <a:buNone/>
                </a:pPr>
                <a14:m>
                  <m:oMathPara xmlns:m="http://schemas.openxmlformats.org/officeDocument/2006/math">
                    <m:oMathParaPr>
                      <m:jc m:val="center"/>
                    </m:oMathParaPr>
                    <m:oMath xmlns:m="http://schemas.openxmlformats.org/officeDocument/2006/math">
                      <m:d>
                        <m:dPr>
                          <m:begChr m:val="["/>
                          <m:endChr m:val="]"/>
                          <m:ctrlPr>
                            <a:rPr lang="en-US" sz="1800" i="1" smtClean="0">
                              <a:solidFill>
                                <a:srgbClr val="FFFEF9"/>
                              </a:solidFill>
                              <a:latin typeface="Cambria Math" panose="02040503050406030204" pitchFamily="18" charset="0"/>
                            </a:rPr>
                          </m:ctrlPr>
                        </m:dPr>
                        <m:e>
                          <m:f>
                            <m:fPr>
                              <m:ctrlPr>
                                <a:rPr lang="en-US" sz="1800" i="1">
                                  <a:solidFill>
                                    <a:srgbClr val="FFFEF9"/>
                                  </a:solidFill>
                                  <a:latin typeface="Cambria Math" panose="02040503050406030204" pitchFamily="18" charset="0"/>
                                </a:rPr>
                              </m:ctrlPr>
                            </m:fPr>
                            <m:num>
                              <m:r>
                                <a:rPr lang="en-US" sz="1800" i="1">
                                  <a:solidFill>
                                    <a:srgbClr val="FFFEF9"/>
                                  </a:solidFill>
                                  <a:latin typeface="Cambria Math" panose="02040503050406030204" pitchFamily="18" charset="0"/>
                                </a:rPr>
                                <m:t>𝑀𝑜𝑛𝑡h𝑙𝑦</m:t>
                              </m:r>
                              <m:r>
                                <a:rPr lang="en-US" sz="1800" i="1">
                                  <a:solidFill>
                                    <a:srgbClr val="FFFEF9"/>
                                  </a:solidFill>
                                  <a:latin typeface="Cambria Math" panose="02040503050406030204" pitchFamily="18" charset="0"/>
                                </a:rPr>
                                <m:t> </m:t>
                              </m:r>
                              <m:r>
                                <a:rPr lang="en-US" sz="1800" i="1">
                                  <a:solidFill>
                                    <a:srgbClr val="FFFEF9"/>
                                  </a:solidFill>
                                  <a:latin typeface="Cambria Math" panose="02040503050406030204" pitchFamily="18" charset="0"/>
                                </a:rPr>
                                <m:t>𝐵𝑎𝑠𝑖𝑐</m:t>
                              </m:r>
                              <m:r>
                                <a:rPr lang="en-US" sz="1800" i="1">
                                  <a:solidFill>
                                    <a:srgbClr val="FFFEF9"/>
                                  </a:solidFill>
                                  <a:latin typeface="Cambria Math" panose="02040503050406030204" pitchFamily="18" charset="0"/>
                                </a:rPr>
                                <m:t> </m:t>
                              </m:r>
                              <m:r>
                                <a:rPr lang="en-US" sz="1800" i="1">
                                  <a:solidFill>
                                    <a:srgbClr val="FFFEF9"/>
                                  </a:solidFill>
                                  <a:latin typeface="Cambria Math" panose="02040503050406030204" pitchFamily="18" charset="0"/>
                                </a:rPr>
                                <m:t>𝑃𝑎𝑦</m:t>
                              </m:r>
                              <m:r>
                                <a:rPr lang="en-US" sz="1800" i="1">
                                  <a:solidFill>
                                    <a:srgbClr val="FFFEF9"/>
                                  </a:solidFill>
                                  <a:latin typeface="Cambria Math" panose="02040503050406030204" pitchFamily="18" charset="0"/>
                                </a:rPr>
                                <m:t> ×</m:t>
                              </m:r>
                              <m:r>
                                <a:rPr lang="en-US" sz="1800" i="1">
                                  <a:solidFill>
                                    <a:srgbClr val="FFFEF9"/>
                                  </a:solidFill>
                                  <a:latin typeface="Cambria Math" panose="02040503050406030204" pitchFamily="18" charset="0"/>
                                  <a:ea typeface="Cambria Math" panose="02040503050406030204" pitchFamily="18" charset="0"/>
                                </a:rPr>
                                <m:t>𝐴𝑑𝑑𝑖𝑡𝑖𝑜𝑛𝑎𝑙</m:t>
                              </m:r>
                              <m:r>
                                <a:rPr lang="en-US" sz="1800" i="1">
                                  <a:solidFill>
                                    <a:srgbClr val="FFFEF9"/>
                                  </a:solidFill>
                                  <a:latin typeface="Cambria Math" panose="02040503050406030204" pitchFamily="18" charset="0"/>
                                  <a:ea typeface="Cambria Math" panose="02040503050406030204" pitchFamily="18" charset="0"/>
                                </a:rPr>
                                <m:t> </m:t>
                              </m:r>
                              <m:r>
                                <a:rPr lang="en-US" sz="1800" i="1">
                                  <a:solidFill>
                                    <a:srgbClr val="FFFEF9"/>
                                  </a:solidFill>
                                  <a:latin typeface="Cambria Math" panose="02040503050406030204" pitchFamily="18" charset="0"/>
                                  <a:ea typeface="Cambria Math" panose="02040503050406030204" pitchFamily="18" charset="0"/>
                                </a:rPr>
                                <m:t>𝑂𝑏𝑙𝑖𝑔𝑎𝑡𝑒𝑑</m:t>
                              </m:r>
                              <m:r>
                                <a:rPr lang="en-US" sz="1800" i="1">
                                  <a:solidFill>
                                    <a:srgbClr val="FFFEF9"/>
                                  </a:solidFill>
                                  <a:latin typeface="Cambria Math" panose="02040503050406030204" pitchFamily="18" charset="0"/>
                                  <a:ea typeface="Cambria Math" panose="02040503050406030204" pitchFamily="18" charset="0"/>
                                </a:rPr>
                                <m:t> </m:t>
                              </m:r>
                              <m:r>
                                <a:rPr lang="en-US" sz="1800" i="1">
                                  <a:solidFill>
                                    <a:srgbClr val="FFFEF9"/>
                                  </a:solidFill>
                                  <a:latin typeface="Cambria Math" panose="02040503050406030204" pitchFamily="18" charset="0"/>
                                  <a:ea typeface="Cambria Math" panose="02040503050406030204" pitchFamily="18" charset="0"/>
                                </a:rPr>
                                <m:t>𝑆𝑒𝑟𝑣𝑖𝑐𝑒</m:t>
                              </m:r>
                              <m:r>
                                <a:rPr lang="en-US" sz="1800" i="1">
                                  <a:solidFill>
                                    <a:srgbClr val="FFFEF9"/>
                                  </a:solidFill>
                                  <a:latin typeface="Cambria Math" panose="02040503050406030204" pitchFamily="18" charset="0"/>
                                  <a:ea typeface="Cambria Math" panose="02040503050406030204" pitchFamily="18" charset="0"/>
                                </a:rPr>
                                <m:t> </m:t>
                              </m:r>
                              <m:r>
                                <a:rPr lang="en-US" sz="1800" i="1">
                                  <a:solidFill>
                                    <a:srgbClr val="FFFEF9"/>
                                  </a:solidFill>
                                  <a:latin typeface="Cambria Math" panose="02040503050406030204" pitchFamily="18" charset="0"/>
                                  <a:ea typeface="Cambria Math" panose="02040503050406030204" pitchFamily="18" charset="0"/>
                                </a:rPr>
                                <m:t>𝑖𝑛</m:t>
                              </m:r>
                              <m:r>
                                <a:rPr lang="en-US" sz="1800" i="1">
                                  <a:solidFill>
                                    <a:srgbClr val="FFFEF9"/>
                                  </a:solidFill>
                                  <a:latin typeface="Cambria Math" panose="02040503050406030204" pitchFamily="18" charset="0"/>
                                  <a:ea typeface="Cambria Math" panose="02040503050406030204" pitchFamily="18" charset="0"/>
                                </a:rPr>
                                <m:t> </m:t>
                              </m:r>
                              <m:r>
                                <a:rPr lang="en-US" sz="1800" i="1">
                                  <a:solidFill>
                                    <a:srgbClr val="FFFEF9"/>
                                  </a:solidFill>
                                  <a:latin typeface="Cambria Math" panose="02040503050406030204" pitchFamily="18" charset="0"/>
                                  <a:ea typeface="Cambria Math" panose="02040503050406030204" pitchFamily="18" charset="0"/>
                                </a:rPr>
                                <m:t>𝑚𝑜𝑛𝑡h𝑠</m:t>
                              </m:r>
                            </m:num>
                            <m:den>
                              <m:r>
                                <a:rPr lang="en-US" sz="1800" i="1">
                                  <a:solidFill>
                                    <a:srgbClr val="FFFEF9"/>
                                  </a:solidFill>
                                  <a:latin typeface="Cambria Math" panose="02040503050406030204" pitchFamily="18" charset="0"/>
                                </a:rPr>
                                <m:t>12</m:t>
                              </m:r>
                            </m:den>
                          </m:f>
                        </m:e>
                      </m:d>
                      <m:r>
                        <a:rPr lang="en-US" sz="1800" i="1">
                          <a:solidFill>
                            <a:srgbClr val="FFFEF9"/>
                          </a:solidFill>
                          <a:latin typeface="Cambria Math" panose="02040503050406030204" pitchFamily="18" charset="0"/>
                        </a:rPr>
                        <m:t> </m:t>
                      </m:r>
                      <m:r>
                        <a:rPr lang="en-US" sz="1800" i="1">
                          <a:solidFill>
                            <a:srgbClr val="FFFEF9"/>
                          </a:solidFill>
                          <a:latin typeface="Cambria Math" panose="02040503050406030204" pitchFamily="18" charset="0"/>
                          <a:ea typeface="Cambria Math" panose="02040503050406030204" pitchFamily="18" charset="0"/>
                        </a:rPr>
                        <m:t>×</m:t>
                      </m:r>
                      <m:r>
                        <a:rPr lang="en-US" sz="1800" i="1">
                          <a:solidFill>
                            <a:srgbClr val="FFFEF9"/>
                          </a:solidFill>
                          <a:latin typeface="Cambria Math" panose="02040503050406030204" pitchFamily="18" charset="0"/>
                          <a:ea typeface="Cambria Math" panose="02040503050406030204" pitchFamily="18" charset="0"/>
                        </a:rPr>
                        <m:t>𝑆𝑅𝐵</m:t>
                      </m:r>
                      <m:r>
                        <a:rPr lang="en-US" sz="1800" i="1">
                          <a:solidFill>
                            <a:srgbClr val="FFFEF9"/>
                          </a:solidFill>
                          <a:latin typeface="Cambria Math" panose="02040503050406030204" pitchFamily="18" charset="0"/>
                          <a:ea typeface="Cambria Math" panose="02040503050406030204" pitchFamily="18" charset="0"/>
                        </a:rPr>
                        <m:t> </m:t>
                      </m:r>
                      <m:r>
                        <a:rPr lang="en-US" sz="1800" i="1">
                          <a:solidFill>
                            <a:srgbClr val="FFFEF9"/>
                          </a:solidFill>
                          <a:latin typeface="Cambria Math" panose="02040503050406030204" pitchFamily="18" charset="0"/>
                          <a:ea typeface="Cambria Math" panose="02040503050406030204" pitchFamily="18" charset="0"/>
                        </a:rPr>
                        <m:t>𝐴𝑤𝑎𝑟𝑑</m:t>
                      </m:r>
                      <m:r>
                        <a:rPr lang="en-US" sz="1800" i="1">
                          <a:solidFill>
                            <a:srgbClr val="FFFEF9"/>
                          </a:solidFill>
                          <a:latin typeface="Cambria Math" panose="02040503050406030204" pitchFamily="18" charset="0"/>
                          <a:ea typeface="Cambria Math" panose="02040503050406030204" pitchFamily="18" charset="0"/>
                        </a:rPr>
                        <m:t> </m:t>
                      </m:r>
                      <m:r>
                        <a:rPr lang="en-US" sz="1800" i="1">
                          <a:solidFill>
                            <a:srgbClr val="FFFEF9"/>
                          </a:solidFill>
                          <a:latin typeface="Cambria Math" panose="02040503050406030204" pitchFamily="18" charset="0"/>
                          <a:ea typeface="Cambria Math" panose="02040503050406030204" pitchFamily="18" charset="0"/>
                        </a:rPr>
                        <m:t>𝑀𝑢𝑙𝑡𝑖𝑝𝑙𝑒</m:t>
                      </m:r>
                    </m:oMath>
                  </m:oMathPara>
                </a14:m>
                <a:endParaRPr lang="en-US" sz="1800" dirty="0">
                  <a:solidFill>
                    <a:srgbClr val="FFFEF9"/>
                  </a:solidFill>
                </a:endParaRPr>
              </a:p>
              <a:p>
                <a:pPr marL="0" lvl="0" indent="0">
                  <a:buNone/>
                </a:pPr>
                <a:endParaRPr lang="en-US" sz="1800" dirty="0">
                  <a:solidFill>
                    <a:srgbClr val="FFFEF9"/>
                  </a:solidFill>
                </a:endParaRPr>
              </a:p>
              <a:p>
                <a:pPr marL="0" lvl="0" indent="0">
                  <a:buNone/>
                </a:pPr>
                <a:endParaRPr lang="en-US" sz="1800" dirty="0">
                  <a:solidFill>
                    <a:srgbClr val="FFFEF9"/>
                  </a:solidFill>
                </a:endParaRPr>
              </a:p>
              <a:p>
                <a:pPr marL="0" lvl="0" indent="0">
                  <a:buNone/>
                </a:pPr>
                <a:endParaRPr lang="en-US" sz="1800" dirty="0">
                  <a:solidFill>
                    <a:srgbClr val="FFFEF9"/>
                  </a:solidFill>
                </a:endParaRPr>
              </a:p>
              <a:p>
                <a:pPr marL="0" lvl="0" indent="0">
                  <a:buNone/>
                </a:pPr>
                <a14:m>
                  <m:oMathPara xmlns:m="http://schemas.openxmlformats.org/officeDocument/2006/math">
                    <m:oMathParaPr>
                      <m:jc m:val="center"/>
                    </m:oMathParaPr>
                    <m:oMath xmlns:m="http://schemas.openxmlformats.org/officeDocument/2006/math">
                      <m:d>
                        <m:dPr>
                          <m:begChr m:val="["/>
                          <m:endChr m:val="]"/>
                          <m:ctrlPr>
                            <a:rPr lang="en-US" sz="3600" i="1">
                              <a:solidFill>
                                <a:srgbClr val="FFFEF9"/>
                              </a:solidFill>
                              <a:latin typeface="Cambria Math" panose="02040503050406030204" pitchFamily="18" charset="0"/>
                            </a:rPr>
                          </m:ctrlPr>
                        </m:dPr>
                        <m:e>
                          <m:f>
                            <m:fPr>
                              <m:ctrlPr>
                                <a:rPr lang="en-US" sz="3600" i="1">
                                  <a:solidFill>
                                    <a:srgbClr val="FFFEF9"/>
                                  </a:solidFill>
                                  <a:latin typeface="Cambria Math" panose="02040503050406030204" pitchFamily="18" charset="0"/>
                                </a:rPr>
                              </m:ctrlPr>
                            </m:fPr>
                            <m:num>
                              <m:r>
                                <a:rPr lang="en-US" sz="3600" i="1">
                                  <a:solidFill>
                                    <a:srgbClr val="FFFEF9"/>
                                  </a:solidFill>
                                  <a:latin typeface="Cambria Math" panose="02040503050406030204" pitchFamily="18" charset="0"/>
                                </a:rPr>
                                <m:t>$</m:t>
                              </m:r>
                              <m:r>
                                <a:rPr lang="en-US" sz="3600" b="0" i="1" smtClean="0">
                                  <a:solidFill>
                                    <a:srgbClr val="FFFEF9"/>
                                  </a:solidFill>
                                  <a:latin typeface="Cambria Math" panose="02040503050406030204" pitchFamily="18" charset="0"/>
                                </a:rPr>
                                <m:t>4,170.9</m:t>
                              </m:r>
                              <m:r>
                                <a:rPr lang="en-US" sz="3600" i="1">
                                  <a:solidFill>
                                    <a:srgbClr val="FFFEF9"/>
                                  </a:solidFill>
                                  <a:latin typeface="Cambria Math" panose="02040503050406030204" pitchFamily="18" charset="0"/>
                                </a:rPr>
                                <m:t> ×</m:t>
                              </m:r>
                              <m:r>
                                <a:rPr lang="en-US" sz="3600" b="0" i="1" smtClean="0">
                                  <a:solidFill>
                                    <a:srgbClr val="FFFEF9"/>
                                  </a:solidFill>
                                  <a:latin typeface="Cambria Math" panose="02040503050406030204" pitchFamily="18" charset="0"/>
                                </a:rPr>
                                <m:t>60</m:t>
                              </m:r>
                            </m:num>
                            <m:den>
                              <m:r>
                                <a:rPr lang="en-US" sz="3600" i="1">
                                  <a:solidFill>
                                    <a:srgbClr val="FFFEF9"/>
                                  </a:solidFill>
                                  <a:latin typeface="Cambria Math" panose="02040503050406030204" pitchFamily="18" charset="0"/>
                                </a:rPr>
                                <m:t>12</m:t>
                              </m:r>
                            </m:den>
                          </m:f>
                        </m:e>
                      </m:d>
                      <m:r>
                        <a:rPr lang="en-US" sz="3600" i="1">
                          <a:solidFill>
                            <a:srgbClr val="FFFEF9"/>
                          </a:solidFill>
                          <a:latin typeface="Cambria Math" panose="02040503050406030204" pitchFamily="18" charset="0"/>
                        </a:rPr>
                        <m:t> </m:t>
                      </m:r>
                      <m:r>
                        <a:rPr lang="en-US" sz="3600" i="1">
                          <a:solidFill>
                            <a:srgbClr val="FFFEF9"/>
                          </a:solidFill>
                          <a:latin typeface="Cambria Math" panose="02040503050406030204" pitchFamily="18" charset="0"/>
                          <a:ea typeface="Cambria Math" panose="02040503050406030204" pitchFamily="18" charset="0"/>
                        </a:rPr>
                        <m:t>×</m:t>
                      </m:r>
                      <m:r>
                        <a:rPr lang="en-US" sz="3600" b="0" i="1" smtClean="0">
                          <a:solidFill>
                            <a:srgbClr val="FFFEF9"/>
                          </a:solidFill>
                          <a:latin typeface="Cambria Math" panose="02040503050406030204" pitchFamily="18" charset="0"/>
                          <a:ea typeface="Cambria Math" panose="02040503050406030204" pitchFamily="18" charset="0"/>
                        </a:rPr>
                        <m:t>7</m:t>
                      </m:r>
                      <m:r>
                        <a:rPr lang="en-US" sz="3600" i="1">
                          <a:solidFill>
                            <a:srgbClr val="FFFEF9"/>
                          </a:solidFill>
                          <a:latin typeface="Cambria Math" panose="02040503050406030204" pitchFamily="18" charset="0"/>
                          <a:ea typeface="Cambria Math" panose="02040503050406030204" pitchFamily="18" charset="0"/>
                        </a:rPr>
                        <m:t>.5 =$</m:t>
                      </m:r>
                      <m:r>
                        <a:rPr lang="en-US" sz="3600" b="0" i="1" smtClean="0">
                          <a:solidFill>
                            <a:srgbClr val="FFFEF9"/>
                          </a:solidFill>
                          <a:latin typeface="Cambria Math" panose="02040503050406030204" pitchFamily="18" charset="0"/>
                          <a:ea typeface="Cambria Math" panose="02040503050406030204" pitchFamily="18" charset="0"/>
                        </a:rPr>
                        <m:t>156,408.75</m:t>
                      </m:r>
                    </m:oMath>
                  </m:oMathPara>
                </a14:m>
                <a:endParaRPr lang="en-US" sz="1800" dirty="0">
                  <a:solidFill>
                    <a:srgbClr val="FFFEF9"/>
                  </a:solidFill>
                </a:endParaRPr>
              </a:p>
              <a:p>
                <a:pPr marL="0" indent="0">
                  <a:buNone/>
                </a:pPr>
                <a:r>
                  <a:rPr lang="en-US" dirty="0"/>
                  <a:t>Member would receive $150,000</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1826"/>
                </a:stretch>
              </a:blipFill>
            </p:spPr>
            <p:txBody>
              <a:bodyPr/>
              <a:lstStyle/>
              <a:p>
                <a:r>
                  <a:rPr lang="en-US">
                    <a:noFill/>
                  </a:rPr>
                  <a:t> </a:t>
                </a:r>
              </a:p>
            </p:txBody>
          </p:sp>
        </mc:Fallback>
      </mc:AlternateContent>
    </p:spTree>
    <p:extLst>
      <p:ext uri="{BB962C8B-B14F-4D97-AF65-F5344CB8AC3E}">
        <p14:creationId xmlns:p14="http://schemas.microsoft.com/office/powerpoint/2010/main" val="2117550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Precertification Request and Payment</a:t>
            </a:r>
          </a:p>
        </p:txBody>
      </p:sp>
      <p:sp>
        <p:nvSpPr>
          <p:cNvPr id="3" name="Content Placeholder 2"/>
          <p:cNvSpPr>
            <a:spLocks noGrp="1"/>
          </p:cNvSpPr>
          <p:nvPr>
            <p:ph idx="1"/>
          </p:nvPr>
        </p:nvSpPr>
        <p:spPr>
          <a:xfrm>
            <a:off x="443297" y="1554768"/>
            <a:ext cx="8142763" cy="5137687"/>
          </a:xfrm>
        </p:spPr>
        <p:txBody>
          <a:bodyPr>
            <a:normAutofit lnSpcReduction="10000"/>
          </a:bodyPr>
          <a:lstStyle/>
          <a:p>
            <a:pPr>
              <a:lnSpc>
                <a:spcPct val="110000"/>
              </a:lnSpc>
              <a:spcBef>
                <a:spcPts val="0"/>
              </a:spcBef>
            </a:pPr>
            <a:r>
              <a:rPr lang="en-US" dirty="0"/>
              <a:t>NSIPS/CIMS is the only method of submission</a:t>
            </a:r>
          </a:p>
          <a:p>
            <a:pPr lvl="1">
              <a:lnSpc>
                <a:spcPct val="110000"/>
              </a:lnSpc>
              <a:spcBef>
                <a:spcPts val="0"/>
              </a:spcBef>
            </a:pPr>
            <a:r>
              <a:rPr lang="en-US" sz="1900" dirty="0"/>
              <a:t>Can view status</a:t>
            </a:r>
          </a:p>
          <a:p>
            <a:pPr lvl="1">
              <a:lnSpc>
                <a:spcPct val="110000"/>
              </a:lnSpc>
              <a:spcBef>
                <a:spcPts val="0"/>
              </a:spcBef>
            </a:pPr>
            <a:r>
              <a:rPr lang="en-US" sz="1900" dirty="0"/>
              <a:t>Approval messages can be accessed and received via Naval message</a:t>
            </a:r>
          </a:p>
          <a:p>
            <a:pPr lvl="1">
              <a:lnSpc>
                <a:spcPct val="110000"/>
              </a:lnSpc>
              <a:spcBef>
                <a:spcPts val="0"/>
              </a:spcBef>
            </a:pPr>
            <a:endParaRPr lang="en-US" sz="1900" dirty="0"/>
          </a:p>
          <a:p>
            <a:pPr indent="0">
              <a:lnSpc>
                <a:spcPct val="120000"/>
              </a:lnSpc>
              <a:spcBef>
                <a:spcPts val="0"/>
              </a:spcBef>
            </a:pPr>
            <a:r>
              <a:rPr lang="en-US" dirty="0"/>
              <a:t>Submit within </a:t>
            </a:r>
            <a:r>
              <a:rPr lang="en-US" b="1" dirty="0"/>
              <a:t>35-120</a:t>
            </a:r>
            <a:r>
              <a:rPr lang="en-US" dirty="0"/>
              <a:t> days of reenlistment date</a:t>
            </a:r>
          </a:p>
          <a:p>
            <a:pPr lvl="1" indent="0">
              <a:lnSpc>
                <a:spcPct val="120000"/>
              </a:lnSpc>
              <a:spcBef>
                <a:spcPts val="0"/>
              </a:spcBef>
            </a:pPr>
            <a:r>
              <a:rPr lang="en-US" sz="1900" dirty="0"/>
              <a:t>35-day waiver (not good)</a:t>
            </a:r>
          </a:p>
          <a:p>
            <a:pPr indent="0">
              <a:lnSpc>
                <a:spcPct val="120000"/>
              </a:lnSpc>
            </a:pPr>
            <a:r>
              <a:rPr lang="en-US" dirty="0"/>
              <a:t>Payment options for Zone 1 are one-time lump sum or the standard anniversary payment structure.</a:t>
            </a:r>
          </a:p>
          <a:p>
            <a:pPr lvl="1" indent="0">
              <a:lnSpc>
                <a:spcPct val="120000"/>
              </a:lnSpc>
            </a:pPr>
            <a:r>
              <a:rPr lang="en-US" sz="1900" dirty="0"/>
              <a:t>Sailors must elect preferred payment structure in NSIPS.</a:t>
            </a:r>
          </a:p>
          <a:p>
            <a:pPr indent="0">
              <a:lnSpc>
                <a:spcPct val="120000"/>
              </a:lnSpc>
            </a:pPr>
            <a:r>
              <a:rPr lang="en-US" dirty="0"/>
              <a:t>Zones 2 and 3 payments are identical to the SRB program</a:t>
            </a:r>
          </a:p>
          <a:p>
            <a:pPr lvl="1" indent="0">
              <a:lnSpc>
                <a:spcPct val="120000"/>
              </a:lnSpc>
            </a:pPr>
            <a:r>
              <a:rPr lang="en-US" dirty="0"/>
              <a:t>Service members will receive annual ESRP installments during the anniversary month of their reenlistment date</a:t>
            </a:r>
          </a:p>
          <a:p>
            <a:endParaRPr lang="en-US" dirty="0"/>
          </a:p>
        </p:txBody>
      </p:sp>
    </p:spTree>
    <p:extLst>
      <p:ext uri="{BB962C8B-B14F-4D97-AF65-F5344CB8AC3E}">
        <p14:creationId xmlns:p14="http://schemas.microsoft.com/office/powerpoint/2010/main" val="286563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SRB/ESRP CAPS</a:t>
            </a:r>
          </a:p>
        </p:txBody>
      </p:sp>
      <p:sp>
        <p:nvSpPr>
          <p:cNvPr id="3" name="Content Placeholder 2"/>
          <p:cNvSpPr>
            <a:spLocks noGrp="1"/>
          </p:cNvSpPr>
          <p:nvPr>
            <p:ph idx="1"/>
          </p:nvPr>
        </p:nvSpPr>
        <p:spPr>
          <a:xfrm>
            <a:off x="443298" y="1554768"/>
            <a:ext cx="7886700" cy="4829099"/>
          </a:xfrm>
        </p:spPr>
        <p:txBody>
          <a:bodyPr>
            <a:normAutofit/>
          </a:bodyPr>
          <a:lstStyle/>
          <a:p>
            <a:r>
              <a:rPr lang="en-US" dirty="0"/>
              <a:t>SRB and ESRP lifetime cap is $360k.</a:t>
            </a:r>
          </a:p>
          <a:p>
            <a:endParaRPr lang="en-US" dirty="0">
              <a:solidFill>
                <a:schemeClr val="tx1"/>
              </a:solidFill>
            </a:endParaRPr>
          </a:p>
          <a:p>
            <a:r>
              <a:rPr lang="en-US" dirty="0"/>
              <a:t>Maximum bonus amount for each year is capped to $30k</a:t>
            </a:r>
          </a:p>
          <a:p>
            <a:endParaRPr lang="en-US" dirty="0"/>
          </a:p>
          <a:p>
            <a:r>
              <a:rPr lang="en-US" dirty="0"/>
              <a:t>Maximum limit of $150k per contract</a:t>
            </a:r>
          </a:p>
          <a:p>
            <a:endParaRPr lang="en-US" dirty="0"/>
          </a:p>
        </p:txBody>
      </p:sp>
    </p:spTree>
    <p:extLst>
      <p:ext uri="{BB962C8B-B14F-4D97-AF65-F5344CB8AC3E}">
        <p14:creationId xmlns:p14="http://schemas.microsoft.com/office/powerpoint/2010/main" val="2895173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7377" y="0"/>
            <a:ext cx="5630834" cy="1325563"/>
          </a:xfrm>
        </p:spPr>
        <p:txBody>
          <a:bodyPr/>
          <a:lstStyle/>
          <a:p>
            <a:r>
              <a:rPr lang="en-US" dirty="0"/>
              <a:t>Scenario</a:t>
            </a:r>
          </a:p>
        </p:txBody>
      </p:sp>
      <p:sp>
        <p:nvSpPr>
          <p:cNvPr id="3" name="Content Placeholder 2"/>
          <p:cNvSpPr>
            <a:spLocks noGrp="1"/>
          </p:cNvSpPr>
          <p:nvPr>
            <p:ph idx="1"/>
          </p:nvPr>
        </p:nvSpPr>
        <p:spPr>
          <a:xfrm>
            <a:off x="309995" y="1467392"/>
            <a:ext cx="8341851" cy="4459908"/>
          </a:xfrm>
        </p:spPr>
        <p:txBody>
          <a:bodyPr/>
          <a:lstStyle/>
          <a:p>
            <a:r>
              <a:rPr lang="en-US" dirty="0"/>
              <a:t>ESRP: ETN1 (SW) French Shower has orders to a new PDS. When is the best time for ETN1 to reenlist to maximize monetary gain?</a:t>
            </a:r>
          </a:p>
          <a:p>
            <a:pPr lvl="1"/>
            <a:r>
              <a:rPr lang="en-US" sz="2200" dirty="0"/>
              <a:t>ADSD: 11 July 2010</a:t>
            </a:r>
          </a:p>
          <a:p>
            <a:pPr lvl="1"/>
            <a:r>
              <a:rPr lang="en-US" sz="2200" dirty="0"/>
              <a:t>EAOS: 11 November 2020</a:t>
            </a:r>
          </a:p>
          <a:p>
            <a:pPr lvl="1"/>
            <a:r>
              <a:rPr lang="en-US" sz="2200" dirty="0"/>
              <a:t>Multiple: 7.5</a:t>
            </a:r>
          </a:p>
          <a:p>
            <a:pPr lvl="1"/>
            <a:r>
              <a:rPr lang="en-US" sz="2200" dirty="0"/>
              <a:t>Base Pay= $4170.90</a:t>
            </a:r>
          </a:p>
        </p:txBody>
      </p:sp>
    </p:spTree>
    <p:extLst>
      <p:ext uri="{BB962C8B-B14F-4D97-AF65-F5344CB8AC3E}">
        <p14:creationId xmlns:p14="http://schemas.microsoft.com/office/powerpoint/2010/main" val="916420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a:xfrm>
            <a:off x="443298" y="1554768"/>
            <a:ext cx="7886700" cy="4101350"/>
          </a:xfrm>
        </p:spPr>
        <p:txBody>
          <a:bodyPr>
            <a:normAutofit/>
          </a:bodyPr>
          <a:lstStyle/>
          <a:p>
            <a:pPr marL="514350" indent="-514350">
              <a:lnSpc>
                <a:spcPct val="120000"/>
              </a:lnSpc>
              <a:buFont typeface="+mj-lt"/>
              <a:buAutoNum type="arabicPeriod"/>
            </a:pPr>
            <a:r>
              <a:rPr lang="en-US" sz="2800" dirty="0"/>
              <a:t>What is the SRB/ESRP career cap?</a:t>
            </a:r>
          </a:p>
          <a:p>
            <a:pPr marL="514350" indent="-514350">
              <a:lnSpc>
                <a:spcPct val="120000"/>
              </a:lnSpc>
              <a:buFont typeface="+mj-lt"/>
              <a:buAutoNum type="arabicPeriod"/>
            </a:pPr>
            <a:r>
              <a:rPr lang="en-US" sz="2800" dirty="0"/>
              <a:t>How many days prior to the reenlistment date should ESRP requests be submitted?</a:t>
            </a:r>
          </a:p>
          <a:p>
            <a:pPr marL="514350" indent="-514350">
              <a:lnSpc>
                <a:spcPct val="120000"/>
              </a:lnSpc>
              <a:buFont typeface="+mj-lt"/>
              <a:buAutoNum type="arabicPeriod"/>
            </a:pPr>
            <a:r>
              <a:rPr lang="en-US" sz="2800" dirty="0"/>
              <a:t>What system is used for ESRP request?</a:t>
            </a:r>
          </a:p>
          <a:p>
            <a:pPr marL="514350" lvl="0" indent="-514350">
              <a:lnSpc>
                <a:spcPct val="120000"/>
              </a:lnSpc>
              <a:buFont typeface="+mj-lt"/>
              <a:buAutoNum type="arabicPeriod"/>
            </a:pPr>
            <a:r>
              <a:rPr lang="en-US" sz="2800" dirty="0">
                <a:solidFill>
                  <a:srgbClr val="FFFEF9"/>
                </a:solidFill>
              </a:rPr>
              <a:t>What paygrades are eligible for ESRP and how many years must they complete?</a:t>
            </a:r>
          </a:p>
          <a:p>
            <a:endParaRPr lang="en-US" sz="3200" dirty="0"/>
          </a:p>
        </p:txBody>
      </p:sp>
    </p:spTree>
    <p:extLst>
      <p:ext uri="{BB962C8B-B14F-4D97-AF65-F5344CB8AC3E}">
        <p14:creationId xmlns:p14="http://schemas.microsoft.com/office/powerpoint/2010/main" val="222624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614362"/>
            <a:ext cx="7886700" cy="902563"/>
          </a:xfrm>
        </p:spPr>
        <p:txBody>
          <a:bodyPr/>
          <a:lstStyle/>
          <a:p>
            <a:pPr algn="ctr"/>
            <a:r>
              <a:rPr lang="en-US" dirty="0">
                <a:solidFill>
                  <a:srgbClr val="E8B010"/>
                </a:solidFill>
              </a:rPr>
              <a:t>Additional Incentives</a:t>
            </a:r>
            <a:endParaRPr lang="en-US" dirty="0"/>
          </a:p>
        </p:txBody>
      </p:sp>
      <p:sp>
        <p:nvSpPr>
          <p:cNvPr id="3" name="Text Placeholder 2"/>
          <p:cNvSpPr>
            <a:spLocks noGrp="1"/>
          </p:cNvSpPr>
          <p:nvPr>
            <p:ph type="body" idx="1"/>
          </p:nvPr>
        </p:nvSpPr>
        <p:spPr>
          <a:xfrm>
            <a:off x="623888" y="1814514"/>
            <a:ext cx="7886700" cy="3356096"/>
          </a:xfrm>
        </p:spPr>
        <p:txBody>
          <a:bodyPr>
            <a:normAutofit fontScale="92500" lnSpcReduction="20000"/>
          </a:bodyPr>
          <a:lstStyle/>
          <a:p>
            <a:pPr algn="ctr">
              <a:lnSpc>
                <a:spcPct val="120000"/>
              </a:lnSpc>
              <a:spcBef>
                <a:spcPts val="0"/>
              </a:spcBef>
            </a:pPr>
            <a:r>
              <a:rPr lang="en-US" sz="3200" dirty="0">
                <a:solidFill>
                  <a:schemeClr val="bg2"/>
                </a:solidFill>
              </a:rPr>
              <a:t>OBLISERV-To-Train (OTT)</a:t>
            </a:r>
          </a:p>
          <a:p>
            <a:pPr algn="ctr">
              <a:lnSpc>
                <a:spcPct val="120000"/>
              </a:lnSpc>
              <a:spcBef>
                <a:spcPts val="0"/>
              </a:spcBef>
            </a:pPr>
            <a:r>
              <a:rPr lang="en-US" sz="3200" dirty="0">
                <a:solidFill>
                  <a:schemeClr val="bg2"/>
                </a:solidFill>
              </a:rPr>
              <a:t>Selective Training and Reenlistment (STAR)</a:t>
            </a:r>
          </a:p>
          <a:p>
            <a:pPr algn="ctr">
              <a:lnSpc>
                <a:spcPct val="120000"/>
              </a:lnSpc>
              <a:spcBef>
                <a:spcPts val="0"/>
              </a:spcBef>
            </a:pPr>
            <a:r>
              <a:rPr lang="en-US" sz="3200" dirty="0">
                <a:solidFill>
                  <a:schemeClr val="bg2"/>
                </a:solidFill>
              </a:rPr>
              <a:t>Special Duty Assignment Pay (SDAP)</a:t>
            </a:r>
          </a:p>
          <a:p>
            <a:pPr algn="ctr">
              <a:lnSpc>
                <a:spcPct val="120000"/>
              </a:lnSpc>
              <a:spcBef>
                <a:spcPts val="0"/>
              </a:spcBef>
            </a:pPr>
            <a:r>
              <a:rPr lang="en-US" sz="3200" dirty="0">
                <a:solidFill>
                  <a:schemeClr val="accent3"/>
                </a:solidFill>
              </a:rPr>
              <a:t>Sea Duty Incentive Pay (SDIP)</a:t>
            </a:r>
          </a:p>
          <a:p>
            <a:pPr algn="ctr">
              <a:lnSpc>
                <a:spcPct val="120000"/>
              </a:lnSpc>
              <a:spcBef>
                <a:spcPts val="0"/>
              </a:spcBef>
            </a:pPr>
            <a:r>
              <a:rPr lang="en-US" sz="3200" dirty="0">
                <a:solidFill>
                  <a:schemeClr val="accent3"/>
                </a:solidFill>
              </a:rPr>
              <a:t>Overseas Tour Extension Incentives Program (OTEIP) </a:t>
            </a:r>
          </a:p>
          <a:p>
            <a:pPr algn="ctr">
              <a:lnSpc>
                <a:spcPct val="120000"/>
              </a:lnSpc>
              <a:spcBef>
                <a:spcPts val="0"/>
              </a:spcBef>
            </a:pPr>
            <a:r>
              <a:rPr lang="en-US" sz="3200" dirty="0">
                <a:solidFill>
                  <a:schemeClr val="accent3"/>
                </a:solidFill>
              </a:rPr>
              <a:t>Detailing Marketplace Incentive Pay (DMIP)</a:t>
            </a:r>
          </a:p>
          <a:p>
            <a:pPr algn="ctr"/>
            <a:endParaRPr lang="en-US" sz="3200" dirty="0">
              <a:solidFill>
                <a:schemeClr val="accent3"/>
              </a:solidFill>
            </a:endParaRPr>
          </a:p>
          <a:p>
            <a:pPr algn="ctr"/>
            <a:endParaRPr lang="en-US" sz="3200" dirty="0">
              <a:solidFill>
                <a:schemeClr val="accent3"/>
              </a:solidFill>
            </a:endParaRPr>
          </a:p>
          <a:p>
            <a:pPr algn="ctr"/>
            <a:endParaRPr lang="en-US" sz="3200" dirty="0">
              <a:solidFill>
                <a:schemeClr val="accent3"/>
              </a:solidFill>
            </a:endParaRPr>
          </a:p>
          <a:p>
            <a:pPr algn="ctr"/>
            <a:endParaRPr lang="en-US" sz="3200" dirty="0">
              <a:solidFill>
                <a:schemeClr val="accent3"/>
              </a:solidFill>
            </a:endParaRPr>
          </a:p>
          <a:p>
            <a:pPr algn="ctr"/>
            <a:endParaRPr lang="en-US" sz="3200" dirty="0">
              <a:solidFill>
                <a:schemeClr val="accent3"/>
              </a:solidFill>
            </a:endParaRPr>
          </a:p>
          <a:p>
            <a:pPr algn="ctr"/>
            <a:endParaRPr lang="en-US" sz="3200" dirty="0">
              <a:solidFill>
                <a:schemeClr val="bg2"/>
              </a:solidFill>
            </a:endParaRPr>
          </a:p>
          <a:p>
            <a:pPr algn="ctr"/>
            <a:endParaRPr lang="en-US" sz="3200" dirty="0">
              <a:solidFill>
                <a:schemeClr val="bg2"/>
              </a:solidFill>
            </a:endParaRPr>
          </a:p>
        </p:txBody>
      </p:sp>
    </p:spTree>
    <p:extLst>
      <p:ext uri="{BB962C8B-B14F-4D97-AF65-F5344CB8AC3E}">
        <p14:creationId xmlns:p14="http://schemas.microsoft.com/office/powerpoint/2010/main" val="117228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2417" y="229205"/>
            <a:ext cx="5859648" cy="1325563"/>
          </a:xfrm>
        </p:spPr>
        <p:txBody>
          <a:bodyPr/>
          <a:lstStyle/>
          <a:p>
            <a:r>
              <a:rPr lang="en-US" dirty="0"/>
              <a:t>OBLISERV-TO-TRAIN (OTT)</a:t>
            </a:r>
            <a:br>
              <a:rPr lang="en-US" dirty="0"/>
            </a:br>
            <a:r>
              <a:rPr lang="en-US" dirty="0"/>
              <a:t>What is it?</a:t>
            </a:r>
          </a:p>
        </p:txBody>
      </p:sp>
      <p:sp>
        <p:nvSpPr>
          <p:cNvPr id="3" name="Content Placeholder 2"/>
          <p:cNvSpPr>
            <a:spLocks noGrp="1"/>
          </p:cNvSpPr>
          <p:nvPr>
            <p:ph idx="1"/>
          </p:nvPr>
        </p:nvSpPr>
        <p:spPr>
          <a:xfrm>
            <a:off x="443298" y="1702645"/>
            <a:ext cx="8185373" cy="4055401"/>
          </a:xfrm>
        </p:spPr>
        <p:txBody>
          <a:bodyPr vert="horz" lIns="91440" tIns="45720" rIns="91440" bIns="45720" rtlCol="0" anchor="t">
            <a:normAutofit fontScale="92500"/>
          </a:bodyPr>
          <a:lstStyle/>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altLang="en-US" sz="240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OTT is an OBLISERV option for Sailors with PCS orders to a NEC awarding course of instruction (A-School or C-School). *NEC must be listed in the most current SRB award plan*</a:t>
            </a:r>
          </a:p>
          <a:p>
            <a:pPr marL="171450" marR="0" lvl="0" indent="-171450" algn="l" defTabSz="685800" rtl="0" eaLnBrk="1" fontAlgn="auto" latinLnBrk="0" hangingPunct="1">
              <a:lnSpc>
                <a:spcPct val="90000"/>
              </a:lnSpc>
              <a:spcBef>
                <a:spcPts val="0"/>
              </a:spcBef>
              <a:spcAft>
                <a:spcPts val="0"/>
              </a:spcAft>
              <a:buClrTx/>
              <a:buSzTx/>
              <a:buFont typeface="Wingdings" panose="05000000000000000000" pitchFamily="2" charset="2"/>
              <a:buChar char="§"/>
              <a:tabLst/>
              <a:defRPr/>
            </a:pPr>
            <a:endParaRPr kumimoji="0" lang="en-US" altLang="en-US" sz="240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endParaRPr>
          </a:p>
          <a:p>
            <a:pPr>
              <a:defRPr/>
            </a:pPr>
            <a:r>
              <a:rPr kumimoji="0" lang="en-US" altLang="en-US" sz="2400" u="none" strike="noStrike" kern="1200" cap="none" spc="0" normalizeH="0" baseline="0" noProof="0" dirty="0">
                <a:ln>
                  <a:noFill/>
                </a:ln>
                <a:solidFill>
                  <a:srgbClr val="FFFEF9"/>
                </a:solidFill>
                <a:effectLst/>
                <a:uLnTx/>
                <a:uFillTx/>
                <a:latin typeface="Times New Roman"/>
                <a:ea typeface="Tahoma"/>
                <a:cs typeface="Times New Roman"/>
              </a:rPr>
              <a:t>OTT enables Sailors to be tentatively approved for an SRB prior to the course convene date, then reenlist for </a:t>
            </a:r>
            <a:r>
              <a:rPr lang="en-US" altLang="en-US" dirty="0">
                <a:solidFill>
                  <a:srgbClr val="FFFEF9"/>
                </a:solidFill>
                <a:latin typeface="Times New Roman"/>
                <a:ea typeface="Tahoma"/>
                <a:cs typeface="Times New Roman"/>
              </a:rPr>
              <a:t>that SRB</a:t>
            </a:r>
            <a:r>
              <a:rPr kumimoji="0" lang="en-US" altLang="en-US" sz="2400" u="none" strike="noStrike" kern="1200" cap="none" spc="0" normalizeH="0" baseline="0" noProof="0" dirty="0">
                <a:ln>
                  <a:noFill/>
                </a:ln>
                <a:solidFill>
                  <a:srgbClr val="FFFEF9"/>
                </a:solidFill>
                <a:effectLst/>
                <a:uLnTx/>
                <a:uFillTx/>
                <a:latin typeface="Times New Roman"/>
                <a:ea typeface="Tahoma"/>
                <a:cs typeface="Times New Roman"/>
              </a:rPr>
              <a:t> upon graduation.</a:t>
            </a:r>
            <a:endParaRPr lang="en-US" altLang="en-US" sz="2400" u="none" strike="noStrike" kern="1200" cap="none" spc="0" normalizeH="0" baseline="0" noProof="0" dirty="0">
              <a:ln>
                <a:noFill/>
              </a:ln>
              <a:solidFill>
                <a:srgbClr val="FFFEF9"/>
              </a:solidFill>
              <a:effectLst/>
              <a:uLnTx/>
              <a:uFillTx/>
              <a:latin typeface="Times New Roman"/>
              <a:ea typeface="Tahoma"/>
              <a:cs typeface="Times New Roman"/>
            </a:endParaRPr>
          </a:p>
          <a:p>
            <a:pPr marL="0" indent="0">
              <a:spcBef>
                <a:spcPts val="0"/>
              </a:spcBef>
              <a:buNone/>
              <a:defRPr/>
            </a:pPr>
            <a:endParaRPr lang="en-US" altLang="en-US"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endParaRP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altLang="en-US" sz="240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This option is normally available for the following students:</a:t>
            </a:r>
          </a:p>
          <a:p>
            <a:pPr marL="514350" marR="0" lvl="1" indent="-171450" algn="l" defTabSz="685800" rtl="0" eaLnBrk="1" fontAlgn="auto" latinLnBrk="0" hangingPunct="1">
              <a:lnSpc>
                <a:spcPct val="90000"/>
              </a:lnSpc>
              <a:spcBef>
                <a:spcPts val="375"/>
              </a:spcBef>
              <a:spcAft>
                <a:spcPts val="0"/>
              </a:spcAft>
              <a:buClrTx/>
              <a:buSzTx/>
              <a:buFont typeface="Wingdings" panose="05000000000000000000" pitchFamily="2" charset="2"/>
              <a:buChar char="§"/>
              <a:tabLst/>
              <a:defRPr/>
            </a:pPr>
            <a:r>
              <a:rPr kumimoji="0" lang="en-US" altLang="en-US" sz="200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Fleet returnee who will be acquiring an SRB qualifying NEC</a:t>
            </a:r>
          </a:p>
          <a:p>
            <a:pPr marL="514350" marR="0" lvl="1" indent="-171450" algn="l" defTabSz="685800" rtl="0" eaLnBrk="1" fontAlgn="auto" latinLnBrk="0" hangingPunct="1">
              <a:lnSpc>
                <a:spcPct val="90000"/>
              </a:lnSpc>
              <a:spcBef>
                <a:spcPts val="375"/>
              </a:spcBef>
              <a:spcAft>
                <a:spcPts val="0"/>
              </a:spcAft>
              <a:buClrTx/>
              <a:buSzTx/>
              <a:buFont typeface="Wingdings" panose="05000000000000000000" pitchFamily="2" charset="2"/>
              <a:buChar char="§"/>
              <a:tabLst/>
              <a:defRPr/>
            </a:pPr>
            <a:r>
              <a:rPr kumimoji="0" lang="en-US" altLang="en-US" sz="200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PACT Sailor who will be acquiring a new rate/NEC which qualifies for SRB</a:t>
            </a:r>
          </a:p>
          <a:p>
            <a:pPr marL="514350" marR="0" lvl="1" indent="-171450" algn="l" defTabSz="685800" rtl="0" eaLnBrk="1" fontAlgn="auto" latinLnBrk="0" hangingPunct="1">
              <a:lnSpc>
                <a:spcPct val="90000"/>
              </a:lnSpc>
              <a:spcBef>
                <a:spcPts val="375"/>
              </a:spcBef>
              <a:spcAft>
                <a:spcPts val="0"/>
              </a:spcAft>
              <a:buClrTx/>
              <a:buSzTx/>
              <a:buFont typeface="Wingdings" panose="05000000000000000000" pitchFamily="2" charset="2"/>
              <a:buChar char="§"/>
              <a:tabLst/>
              <a:defRPr/>
            </a:pPr>
            <a:r>
              <a:rPr kumimoji="0" lang="en-US" altLang="en-US" sz="2000" u="none" strike="noStrike" kern="1200" cap="none" spc="0" normalizeH="0" baseline="0" noProof="0" dirty="0">
                <a:ln>
                  <a:noFill/>
                </a:ln>
                <a:solidFill>
                  <a:srgbClr val="FFFEF9"/>
                </a:solidFill>
                <a:effectLst/>
                <a:uLnTx/>
                <a:uFillTx/>
                <a:latin typeface="Times New Roman" panose="02020603050405020304" pitchFamily="18" charset="0"/>
                <a:ea typeface="Tahoma"/>
                <a:cs typeface="Times New Roman" panose="02020603050405020304" pitchFamily="18" charset="0"/>
              </a:rPr>
              <a:t>Sailor converting to a rate which qualifies for an SRB.</a:t>
            </a:r>
            <a:endParaRPr lang="en-US" altLang="en-US" sz="2000" u="none" strike="noStrike" kern="1200" cap="none" spc="0" normalizeH="0" baseline="0" noProof="0" dirty="0">
              <a:ln>
                <a:noFill/>
              </a:ln>
              <a:solidFill>
                <a:srgbClr val="FFFEF9"/>
              </a:solidFill>
              <a:effectLst/>
              <a:uLnTx/>
              <a:uFillTx/>
              <a:latin typeface="Times New Roman" panose="02020603050405020304" pitchFamily="18" charset="0"/>
              <a:ea typeface="Tahoma"/>
              <a:cs typeface="Times New Roman" panose="02020603050405020304" pitchFamily="18" charset="0"/>
            </a:endParaRPr>
          </a:p>
          <a:p>
            <a:pPr marL="342900" marR="0" lvl="1" indent="0" algn="l" defTabSz="685800">
              <a:lnSpc>
                <a:spcPct val="90000"/>
              </a:lnSpc>
              <a:spcBef>
                <a:spcPts val="375"/>
              </a:spcBef>
              <a:spcAft>
                <a:spcPts val="0"/>
              </a:spcAft>
              <a:buClrTx/>
              <a:buSzTx/>
              <a:buNone/>
              <a:tabLst/>
              <a:defRPr/>
            </a:pPr>
            <a:endParaRPr lang="en-US" altLang="en-US" sz="2000" dirty="0">
              <a:latin typeface="Times New Roman" panose="02020603050405020304" pitchFamily="18" charset="0"/>
              <a:ea typeface="Tahoma"/>
              <a:cs typeface="Times New Roman" panose="02020603050405020304" pitchFamily="18" charset="0"/>
            </a:endParaRPr>
          </a:p>
          <a:p>
            <a:pPr marL="342900" lvl="1" indent="0">
              <a:buNone/>
              <a:defRPr/>
            </a:pPr>
            <a:endParaRPr lang="en-US" dirty="0">
              <a:latin typeface="Times New Roman" panose="02020603050405020304" pitchFamily="18" charset="0"/>
              <a:ea typeface="Tahoma"/>
              <a:cs typeface="Times New Roman" panose="02020603050405020304" pitchFamily="18" charset="0"/>
            </a:endParaRPr>
          </a:p>
        </p:txBody>
      </p:sp>
    </p:spTree>
    <p:extLst>
      <p:ext uri="{BB962C8B-B14F-4D97-AF65-F5344CB8AC3E}">
        <p14:creationId xmlns:p14="http://schemas.microsoft.com/office/powerpoint/2010/main" val="42451971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OBLISERV-TO-TRAIN</a:t>
            </a:r>
            <a:br>
              <a:rPr lang="en-US" dirty="0"/>
            </a:br>
            <a:r>
              <a:rPr lang="en-US" dirty="0"/>
              <a:t>(How does OTT work?)</a:t>
            </a:r>
          </a:p>
        </p:txBody>
      </p:sp>
      <p:sp>
        <p:nvSpPr>
          <p:cNvPr id="3" name="Content Placeholder 2"/>
          <p:cNvSpPr>
            <a:spLocks noGrp="1"/>
          </p:cNvSpPr>
          <p:nvPr>
            <p:ph idx="1"/>
          </p:nvPr>
        </p:nvSpPr>
        <p:spPr>
          <a:xfrm>
            <a:off x="443298" y="1554768"/>
            <a:ext cx="7886700" cy="4865487"/>
          </a:xfrm>
        </p:spPr>
        <p:txBody>
          <a:bodyPr>
            <a:normAutofit/>
          </a:bodyPr>
          <a:lstStyle/>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altLang="en-US" sz="2400" b="0" i="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Members who </a:t>
            </a:r>
            <a:r>
              <a:rPr lang="en-US" altLang="en-US" dirty="0">
                <a:solidFill>
                  <a:srgbClr val="FFFEF9"/>
                </a:solidFill>
                <a:latin typeface="Times New Roman" panose="02020603050405020304" pitchFamily="18" charset="0"/>
                <a:ea typeface="Tahoma" panose="020B0604030504040204" pitchFamily="34" charset="0"/>
                <a:cs typeface="Times New Roman" panose="02020603050405020304" pitchFamily="18" charset="0"/>
              </a:rPr>
              <a:t>receive orders to attend training that would qualify them for an SRB Rate/NEC but currently does not have enough time on their contract to complete the school</a:t>
            </a:r>
            <a:r>
              <a:rPr kumimoji="0" lang="en-US" altLang="en-US" sz="2400" b="0" i="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a:t>
            </a: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altLang="en-US" sz="2400" b="0" i="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Commands must forward all OTT requests to BUPERS-328 via NAVPERS 1306/7.</a:t>
            </a: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altLang="en-US" sz="2400" b="0" i="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If approved BUPERS-328 will provide the OTT approval letter stating the qualifying NEC, current SRB award level and applicable SRB NAVADMIN.</a:t>
            </a: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altLang="en-US" sz="2400" b="0" i="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Service member must agree to obligate service in order to meet graduation date for qualifying SRB rating, NEC, or skill by signing a PG-13 </a:t>
            </a:r>
            <a:r>
              <a:rPr kumimoji="0" lang="en-US" altLang="en-US" sz="2400" b="0" i="0" u="sng"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and</a:t>
            </a:r>
            <a:r>
              <a:rPr kumimoji="0" lang="en-US" altLang="en-US" sz="2400" b="0" i="0" u="none" strike="noStrike" kern="1200" cap="none" spc="0" normalizeH="0" baseline="0" noProof="0" dirty="0">
                <a:ln>
                  <a:noFill/>
                </a:ln>
                <a:solidFill>
                  <a:srgbClr val="FFFEF9"/>
                </a:solidFill>
                <a:effectLst/>
                <a:uLnTx/>
                <a:uFillTx/>
                <a:latin typeface="Times New Roman" panose="02020603050405020304" pitchFamily="18" charset="0"/>
                <a:ea typeface="Tahoma" panose="020B0604030504040204" pitchFamily="34" charset="0"/>
                <a:cs typeface="Times New Roman" panose="02020603050405020304" pitchFamily="18" charset="0"/>
              </a:rPr>
              <a:t> executing a short-term extension.</a:t>
            </a:r>
          </a:p>
          <a:p>
            <a:pPr marL="0" indent="0">
              <a:buNone/>
            </a:pPr>
            <a:endParaRPr lang="en-US" dirty="0"/>
          </a:p>
          <a:p>
            <a:endParaRPr lang="en-US" dirty="0"/>
          </a:p>
        </p:txBody>
      </p:sp>
    </p:spTree>
    <p:extLst>
      <p:ext uri="{BB962C8B-B14F-4D97-AF65-F5344CB8AC3E}">
        <p14:creationId xmlns:p14="http://schemas.microsoft.com/office/powerpoint/2010/main" val="2276052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References</a:t>
            </a:r>
          </a:p>
        </p:txBody>
      </p:sp>
      <p:sp>
        <p:nvSpPr>
          <p:cNvPr id="3" name="Content Placeholder 2"/>
          <p:cNvSpPr>
            <a:spLocks noGrp="1"/>
          </p:cNvSpPr>
          <p:nvPr>
            <p:ph idx="1"/>
          </p:nvPr>
        </p:nvSpPr>
        <p:spPr>
          <a:xfrm>
            <a:off x="443298" y="1554768"/>
            <a:ext cx="8321646" cy="4846032"/>
          </a:xfrm>
        </p:spPr>
        <p:txBody>
          <a:bodyPr vert="horz" lIns="91440" tIns="45720" rIns="91440" bIns="45720" rtlCol="0" anchor="t">
            <a:normAutofit/>
          </a:bodyPr>
          <a:lstStyle/>
          <a:p>
            <a:r>
              <a:rPr lang="en-US" sz="2200" dirty="0"/>
              <a:t>Navy Military Personnel Manual, NAVPERS 15560 (series)</a:t>
            </a:r>
            <a:endParaRPr lang="en-US" sz="2200" dirty="0">
              <a:ea typeface="Tahoma"/>
              <a:cs typeface="Tahoma"/>
            </a:endParaRPr>
          </a:p>
          <a:p>
            <a:r>
              <a:rPr lang="en-US" sz="2200" dirty="0"/>
              <a:t>Selective Reenlistment Bonus Program, OPNAVINST 1160.8 (series)</a:t>
            </a:r>
          </a:p>
          <a:p>
            <a:r>
              <a:rPr lang="en-US" sz="2200" dirty="0"/>
              <a:t>Special Duty Assignment Pay, OPNAVINST 1160.6 (series)</a:t>
            </a:r>
          </a:p>
          <a:p>
            <a:r>
              <a:rPr lang="en-US" sz="2200" dirty="0"/>
              <a:t>Enlisted Bonus Program, DOD Instruction 1304.31</a:t>
            </a:r>
          </a:p>
          <a:p>
            <a:r>
              <a:rPr lang="en-US" sz="2200" dirty="0"/>
              <a:t>MyNavy HR Website: https</a:t>
            </a:r>
            <a:r>
              <a:rPr lang="en-US" sz="2200" dirty="0">
                <a:ea typeface="+mj-lt"/>
                <a:cs typeface="+mj-lt"/>
              </a:rPr>
              <a:t>://www.mynavyhr.navy.mil/Career-Management/Community-Management/Enlisted-Career-Admin/SRB-SDAP-Enl-Bonus/</a:t>
            </a:r>
            <a:endParaRPr lang="en-US" sz="2200" dirty="0">
              <a:ea typeface="Tahoma"/>
              <a:cs typeface="Tahoma"/>
            </a:endParaRPr>
          </a:p>
          <a:p>
            <a:r>
              <a:rPr lang="en-US" sz="2200" dirty="0"/>
              <a:t>Enlisted Supervisor Retention Pay Policy Memorandum</a:t>
            </a:r>
          </a:p>
          <a:p>
            <a:r>
              <a:rPr lang="en-US" sz="2200" dirty="0">
                <a:ea typeface="+mj-lt"/>
                <a:cs typeface="+mj-lt"/>
              </a:rPr>
              <a:t>DMIP Policy Decision Memorandum (PDM) 001-22</a:t>
            </a:r>
            <a:endParaRPr lang="en-US" sz="2200" dirty="0">
              <a:ea typeface="Tahoma"/>
              <a:cs typeface="Tahoma"/>
            </a:endParaRPr>
          </a:p>
          <a:p>
            <a:endParaRPr lang="en-US" dirty="0">
              <a:ea typeface="Tahoma"/>
              <a:cs typeface="Tahoma"/>
            </a:endParaRPr>
          </a:p>
          <a:p>
            <a:pPr marL="0" indent="0">
              <a:buNone/>
            </a:pPr>
            <a:endParaRPr lang="en-US" sz="3000" dirty="0"/>
          </a:p>
          <a:p>
            <a:pPr marL="0" indent="0">
              <a:buNone/>
            </a:pPr>
            <a:endParaRPr lang="en-US" sz="3000" dirty="0"/>
          </a:p>
          <a:p>
            <a:pPr marL="0" indent="0">
              <a:buNone/>
            </a:pPr>
            <a:endParaRPr lang="en-US" sz="3000" dirty="0">
              <a:ea typeface="Tahoma"/>
              <a:cs typeface="Tahoma"/>
            </a:endParaRPr>
          </a:p>
        </p:txBody>
      </p:sp>
    </p:spTree>
    <p:extLst>
      <p:ext uri="{BB962C8B-B14F-4D97-AF65-F5344CB8AC3E}">
        <p14:creationId xmlns:p14="http://schemas.microsoft.com/office/powerpoint/2010/main" val="871650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5659" y="198060"/>
            <a:ext cx="6501977" cy="1325563"/>
          </a:xfrm>
        </p:spPr>
        <p:txBody>
          <a:bodyPr/>
          <a:lstStyle/>
          <a:p>
            <a:r>
              <a:rPr lang="en-US" dirty="0"/>
              <a:t>OBLISERV-TO-TRAIN cont…</a:t>
            </a:r>
          </a:p>
        </p:txBody>
      </p:sp>
      <p:sp>
        <p:nvSpPr>
          <p:cNvPr id="3" name="Content Placeholder 2"/>
          <p:cNvSpPr>
            <a:spLocks noGrp="1"/>
          </p:cNvSpPr>
          <p:nvPr>
            <p:ph idx="1"/>
          </p:nvPr>
        </p:nvSpPr>
        <p:spPr>
          <a:xfrm>
            <a:off x="443298" y="1554768"/>
            <a:ext cx="7886700" cy="4865487"/>
          </a:xfrm>
        </p:spPr>
        <p:txBody>
          <a:bodyPr>
            <a:normAutofit/>
          </a:bodyPr>
          <a:lstStyle/>
          <a:p>
            <a:r>
              <a:rPr lang="en-US" dirty="0"/>
              <a:t>Reenlistment is to occur the day all rating, NEC, or skill requirements are met.</a:t>
            </a:r>
          </a:p>
          <a:p>
            <a:endParaRPr lang="en-US" dirty="0"/>
          </a:p>
          <a:p>
            <a:r>
              <a:rPr lang="en-US" dirty="0"/>
              <a:t>If the SRB the member is reenlisting for is no longer designated for an SRB the member is still entitled to an SRB at the award level effective the date the OTT was approved.</a:t>
            </a:r>
          </a:p>
          <a:p>
            <a:endParaRPr lang="en-US" dirty="0"/>
          </a:p>
          <a:p>
            <a:r>
              <a:rPr lang="en-US" dirty="0"/>
              <a:t>120-35 day submission rule still applies (prior to graduation date). Meaning the member will most likely have to inform the training command of the SRB submission and provide the OTT approval upon arrival.</a:t>
            </a:r>
          </a:p>
          <a:p>
            <a:endParaRPr lang="en-US" dirty="0"/>
          </a:p>
          <a:p>
            <a:endParaRPr lang="en-US" dirty="0"/>
          </a:p>
        </p:txBody>
      </p:sp>
    </p:spTree>
    <p:extLst>
      <p:ext uri="{BB962C8B-B14F-4D97-AF65-F5344CB8AC3E}">
        <p14:creationId xmlns:p14="http://schemas.microsoft.com/office/powerpoint/2010/main" val="2774804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DFF32-8B6C-DEA4-AF33-EF6BF7838DF5}"/>
              </a:ext>
            </a:extLst>
          </p:cNvPr>
          <p:cNvSpPr>
            <a:spLocks noGrp="1"/>
          </p:cNvSpPr>
          <p:nvPr>
            <p:ph type="title"/>
          </p:nvPr>
        </p:nvSpPr>
        <p:spPr/>
        <p:txBody>
          <a:bodyPr/>
          <a:lstStyle/>
          <a:p>
            <a:r>
              <a:rPr lang="en-US" dirty="0"/>
              <a:t>OBLISERV-TO-TRAIN References and Guides</a:t>
            </a:r>
          </a:p>
        </p:txBody>
      </p:sp>
      <p:sp>
        <p:nvSpPr>
          <p:cNvPr id="3" name="Content Placeholder 2">
            <a:extLst>
              <a:ext uri="{FF2B5EF4-FFF2-40B4-BE49-F238E27FC236}">
                <a16:creationId xmlns:a16="http://schemas.microsoft.com/office/drawing/2014/main" id="{4621ABA8-BB25-01B6-C689-53278B03268B}"/>
              </a:ext>
            </a:extLst>
          </p:cNvPr>
          <p:cNvSpPr>
            <a:spLocks noGrp="1"/>
          </p:cNvSpPr>
          <p:nvPr>
            <p:ph idx="1"/>
          </p:nvPr>
        </p:nvSpPr>
        <p:spPr>
          <a:xfrm>
            <a:off x="443298" y="1554768"/>
            <a:ext cx="8414952" cy="4446347"/>
          </a:xfrm>
        </p:spPr>
        <p:txBody>
          <a:bodyPr>
            <a:normAutofit fontScale="92500" lnSpcReduction="10000"/>
          </a:bodyPr>
          <a:lstStyle/>
          <a:p>
            <a:pPr eaLnBrk="1" fontAlgn="auto" hangingPunct="1">
              <a:spcAft>
                <a:spcPts val="0"/>
              </a:spcAft>
              <a:defRPr/>
            </a:pPr>
            <a:r>
              <a:rPr lang="en-US" altLang="en-US" sz="2200" dirty="0" err="1">
                <a:solidFill>
                  <a:schemeClr val="accent3"/>
                </a:solidFill>
                <a:latin typeface="Times New Roman" panose="02020603050405020304" pitchFamily="18" charset="0"/>
                <a:ea typeface="Tahoma" panose="020B0604030504040204" pitchFamily="34" charset="0"/>
                <a:cs typeface="Times New Roman" panose="02020603050405020304" pitchFamily="18" charset="0"/>
              </a:rPr>
              <a:t>MyNavy</a:t>
            </a:r>
            <a:r>
              <a:rPr lang="en-US" altLang="en-US" sz="2200"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rPr>
              <a:t> HR SRB SDAP Enlisted Bonus section: </a:t>
            </a:r>
            <a:r>
              <a:rPr lang="en-US" altLang="en-US"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hlinkClick r:id="rId2"/>
              </a:rPr>
              <a:t>https://www.mynavyhr.navy.mil/Career-Management/Community-Management/Enlisted-Career-Admin/SRB-SDAP-Enl-Bonus/</a:t>
            </a:r>
            <a:r>
              <a:rPr lang="en-US" altLang="en-US"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rPr>
              <a:t> </a:t>
            </a:r>
          </a:p>
          <a:p>
            <a:pPr eaLnBrk="1" fontAlgn="auto" hangingPunct="1">
              <a:spcAft>
                <a:spcPts val="0"/>
              </a:spcAft>
              <a:defRPr/>
            </a:pPr>
            <a:r>
              <a:rPr lang="en-US" altLang="en-US" sz="2200"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rPr>
              <a:t>MILPERSMAN 1160-030, Enlistments and Reenlistments Under Continuous Service Conditions</a:t>
            </a:r>
          </a:p>
          <a:p>
            <a:pPr eaLnBrk="1" fontAlgn="auto" hangingPunct="1">
              <a:spcAft>
                <a:spcPts val="0"/>
              </a:spcAft>
              <a:defRPr/>
            </a:pPr>
            <a:r>
              <a:rPr lang="en-US" altLang="en-US" sz="2200"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rPr>
              <a:t>MILPERSMAN 1160-040, Extension of Enlistments</a:t>
            </a:r>
          </a:p>
          <a:p>
            <a:pPr eaLnBrk="1" fontAlgn="auto" hangingPunct="1">
              <a:spcAft>
                <a:spcPts val="0"/>
              </a:spcAft>
              <a:defRPr/>
            </a:pPr>
            <a:r>
              <a:rPr lang="en-US" altLang="en-US" sz="2200"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rPr>
              <a:t>MILPERSMAN 1306-106, Time on Station (TOS) and Retainability Obligated Service (OBLISERV)</a:t>
            </a:r>
          </a:p>
          <a:p>
            <a:pPr eaLnBrk="1" fontAlgn="auto" hangingPunct="1">
              <a:spcAft>
                <a:spcPts val="0"/>
              </a:spcAft>
              <a:defRPr/>
            </a:pPr>
            <a:r>
              <a:rPr lang="en-US" altLang="en-US" sz="2200"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rPr>
              <a:t>MILPERSMAN 1306-604, Active Obligated Service (OBLISERV) for Service Schools</a:t>
            </a:r>
          </a:p>
          <a:p>
            <a:pPr eaLnBrk="1" fontAlgn="auto" hangingPunct="1">
              <a:spcAft>
                <a:spcPts val="0"/>
              </a:spcAft>
              <a:defRPr/>
            </a:pPr>
            <a:r>
              <a:rPr lang="en-US" altLang="en-US" sz="2200"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rPr>
              <a:t>OPNAVINST 1160.8 (series), Selective Reenlistment Bonus Program</a:t>
            </a:r>
          </a:p>
          <a:p>
            <a:pPr eaLnBrk="1" fontAlgn="auto" hangingPunct="1">
              <a:spcAft>
                <a:spcPts val="0"/>
              </a:spcAft>
              <a:defRPr/>
            </a:pPr>
            <a:r>
              <a:rPr lang="en-US" altLang="en-US" sz="2200"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rPr>
              <a:t>OTT how-to guide: </a:t>
            </a:r>
            <a:r>
              <a:rPr lang="en-US" altLang="en-US" sz="1800"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hlinkClick r:id="rId3"/>
              </a:rPr>
              <a:t>https://www.mynavyhr.navy.mil/Portals/55/Career/CareerCounseling/Obliserv%20for%20Training.pptx?ver=vZZMyuaTZt6S-BN4Nh8k5g%3d%3d</a:t>
            </a:r>
            <a:endParaRPr lang="en-US" altLang="en-US" sz="1800" dirty="0">
              <a:solidFill>
                <a:schemeClr val="accent3"/>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642500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8" y="229205"/>
            <a:ext cx="7758112" cy="1325563"/>
          </a:xfrm>
        </p:spPr>
        <p:txBody>
          <a:bodyPr/>
          <a:lstStyle/>
          <a:p>
            <a:r>
              <a:rPr lang="en-US" dirty="0"/>
              <a:t>Selective Training and Reenlistment (STAR)</a:t>
            </a:r>
          </a:p>
        </p:txBody>
      </p:sp>
      <p:sp>
        <p:nvSpPr>
          <p:cNvPr id="3" name="Content Placeholder 2"/>
          <p:cNvSpPr>
            <a:spLocks noGrp="1"/>
          </p:cNvSpPr>
          <p:nvPr>
            <p:ph idx="1"/>
          </p:nvPr>
        </p:nvSpPr>
        <p:spPr>
          <a:xfrm>
            <a:off x="321854" y="2025000"/>
            <a:ext cx="6836184" cy="745542"/>
          </a:xfrm>
        </p:spPr>
        <p:txBody>
          <a:bodyPr>
            <a:normAutofit/>
          </a:bodyPr>
          <a:lstStyle/>
          <a:p>
            <a:r>
              <a:rPr lang="en-US" sz="2000" dirty="0"/>
              <a:t>MILPERSMAN 1160-100 </a:t>
            </a:r>
          </a:p>
          <a:p>
            <a:r>
              <a:rPr lang="en-US" sz="2000" dirty="0"/>
              <a:t>Career School Listing (CSL) updated on </a:t>
            </a:r>
            <a:r>
              <a:rPr lang="en-US" sz="2000" dirty="0" err="1"/>
              <a:t>MyNavy</a:t>
            </a:r>
            <a:r>
              <a:rPr lang="en-US" sz="2000" dirty="0"/>
              <a:t> HR</a:t>
            </a:r>
          </a:p>
        </p:txBody>
      </p:sp>
      <p:sp>
        <p:nvSpPr>
          <p:cNvPr id="4" name="TextBox 3"/>
          <p:cNvSpPr txBox="1"/>
          <p:nvPr/>
        </p:nvSpPr>
        <p:spPr>
          <a:xfrm>
            <a:off x="271463" y="1533296"/>
            <a:ext cx="2728912" cy="461665"/>
          </a:xfrm>
          <a:prstGeom prst="rect">
            <a:avLst/>
          </a:prstGeom>
          <a:noFill/>
        </p:spPr>
        <p:txBody>
          <a:bodyPr wrap="square" rtlCol="0">
            <a:spAutoFit/>
          </a:bodyPr>
          <a:lstStyle/>
          <a:p>
            <a:r>
              <a:rPr lang="en-US" sz="2400" b="1" dirty="0">
                <a:solidFill>
                  <a:schemeClr val="bg2"/>
                </a:solidFill>
              </a:rPr>
              <a:t>References:</a:t>
            </a:r>
          </a:p>
        </p:txBody>
      </p:sp>
      <p:sp>
        <p:nvSpPr>
          <p:cNvPr id="5" name="TextBox 4"/>
          <p:cNvSpPr txBox="1"/>
          <p:nvPr/>
        </p:nvSpPr>
        <p:spPr>
          <a:xfrm>
            <a:off x="271463" y="3101724"/>
            <a:ext cx="8501062" cy="2308324"/>
          </a:xfrm>
          <a:prstGeom prst="rect">
            <a:avLst/>
          </a:prstGeom>
          <a:noFill/>
        </p:spPr>
        <p:txBody>
          <a:bodyPr wrap="square" rtlCol="0">
            <a:spAutoFit/>
          </a:bodyPr>
          <a:lstStyle/>
          <a:p>
            <a:r>
              <a:rPr lang="en-US" sz="2400" b="1" dirty="0">
                <a:solidFill>
                  <a:schemeClr val="bg2"/>
                </a:solidFill>
              </a:rPr>
              <a:t>Eligibility: </a:t>
            </a:r>
          </a:p>
          <a:p>
            <a:pPr marL="285750" indent="-285750">
              <a:buFont typeface="Arial" panose="020B0604020202020204" pitchFamily="34" charset="0"/>
              <a:buChar char="•"/>
            </a:pPr>
            <a:r>
              <a:rPr lang="en-US" sz="2400" dirty="0">
                <a:solidFill>
                  <a:schemeClr val="bg2"/>
                </a:solidFill>
              </a:rPr>
              <a:t>Must be on their first enlistment with more than 21 months active duty and less than 6 years.</a:t>
            </a:r>
          </a:p>
          <a:p>
            <a:pPr marL="285750" indent="-285750">
              <a:buFont typeface="Arial" panose="020B0604020202020204" pitchFamily="34" charset="0"/>
              <a:buChar char="•"/>
            </a:pPr>
            <a:r>
              <a:rPr lang="en-US" sz="2400" dirty="0">
                <a:solidFill>
                  <a:schemeClr val="bg2"/>
                </a:solidFill>
              </a:rPr>
              <a:t>No NJP for past 18 months</a:t>
            </a:r>
          </a:p>
          <a:p>
            <a:pPr marL="285750" indent="-285750">
              <a:buFont typeface="Arial" panose="020B0604020202020204" pitchFamily="34" charset="0"/>
              <a:buChar char="•"/>
            </a:pPr>
            <a:r>
              <a:rPr lang="en-US" sz="2400" dirty="0">
                <a:solidFill>
                  <a:schemeClr val="bg2"/>
                </a:solidFill>
              </a:rPr>
              <a:t>No evaluation grade below 3.0 for 2 years prior to submission</a:t>
            </a:r>
          </a:p>
        </p:txBody>
      </p:sp>
    </p:spTree>
    <p:extLst>
      <p:ext uri="{BB962C8B-B14F-4D97-AF65-F5344CB8AC3E}">
        <p14:creationId xmlns:p14="http://schemas.microsoft.com/office/powerpoint/2010/main" val="2127570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 (</a:t>
            </a:r>
            <a:r>
              <a:rPr lang="en-US" dirty="0" err="1"/>
              <a:t>cont</a:t>
            </a:r>
            <a:r>
              <a:rPr lang="en-US" dirty="0"/>
              <a:t>)</a:t>
            </a:r>
          </a:p>
        </p:txBody>
      </p:sp>
      <p:sp>
        <p:nvSpPr>
          <p:cNvPr id="3" name="Content Placeholder 2"/>
          <p:cNvSpPr>
            <a:spLocks noGrp="1"/>
          </p:cNvSpPr>
          <p:nvPr>
            <p:ph idx="1"/>
          </p:nvPr>
        </p:nvSpPr>
        <p:spPr>
          <a:xfrm>
            <a:off x="443298" y="3414240"/>
            <a:ext cx="7886700" cy="2443635"/>
          </a:xfrm>
        </p:spPr>
        <p:txBody>
          <a:bodyPr vert="horz" lIns="91440" tIns="45720" rIns="91440" bIns="45720" rtlCol="0" anchor="t">
            <a:normAutofit fontScale="85000" lnSpcReduction="10000"/>
          </a:bodyPr>
          <a:lstStyle/>
          <a:p>
            <a:r>
              <a:rPr lang="en-US" dirty="0"/>
              <a:t>Submit STAR request in NSIPS. NAVPERS 1306/7 is no longer accepted.</a:t>
            </a:r>
          </a:p>
          <a:p>
            <a:pPr lvl="1"/>
            <a:r>
              <a:rPr lang="en-US" dirty="0"/>
              <a:t>NSIPS&gt;Contract Administration&gt;Force Management&gt;Use&gt;Career Options&gt;Create</a:t>
            </a:r>
          </a:p>
          <a:p>
            <a:r>
              <a:rPr lang="en-US" dirty="0"/>
              <a:t>BUPERS-328 will be the final approver and should have request submitted at least 60 days in advance.</a:t>
            </a:r>
          </a:p>
          <a:p>
            <a:endParaRPr lang="en-US" dirty="0">
              <a:solidFill>
                <a:srgbClr val="FFFF00"/>
              </a:solidFill>
              <a:ea typeface="Tahoma"/>
              <a:cs typeface="Tahoma"/>
            </a:endParaRPr>
          </a:p>
          <a:p>
            <a:pPr marL="0" indent="0">
              <a:buNone/>
            </a:pPr>
            <a:r>
              <a:rPr lang="en-US" dirty="0">
                <a:solidFill>
                  <a:srgbClr val="FFFF00"/>
                </a:solidFill>
                <a:latin typeface="Tahoma"/>
                <a:ea typeface="Tahoma"/>
                <a:cs typeface="Tahoma"/>
              </a:rPr>
              <a:t>*Once reenlistment has posted, CCC and Sailor should ensure that Advancement has updated in NSIPS*</a:t>
            </a:r>
            <a:endParaRPr lang="en-US">
              <a:solidFill>
                <a:srgbClr val="FFFF00"/>
              </a:solidFill>
              <a:latin typeface="Tahoma"/>
              <a:ea typeface="Tahoma"/>
              <a:cs typeface="Tahoma"/>
            </a:endParaRPr>
          </a:p>
        </p:txBody>
      </p:sp>
      <p:sp>
        <p:nvSpPr>
          <p:cNvPr id="4" name="TextBox 3"/>
          <p:cNvSpPr txBox="1"/>
          <p:nvPr/>
        </p:nvSpPr>
        <p:spPr>
          <a:xfrm>
            <a:off x="314326" y="1359972"/>
            <a:ext cx="8701087" cy="1754326"/>
          </a:xfrm>
          <a:prstGeom prst="rect">
            <a:avLst/>
          </a:prstGeom>
          <a:noFill/>
        </p:spPr>
        <p:txBody>
          <a:bodyPr wrap="square" rtlCol="0">
            <a:spAutoFit/>
          </a:bodyPr>
          <a:lstStyle/>
          <a:p>
            <a:r>
              <a:rPr lang="en-US" b="1" dirty="0">
                <a:solidFill>
                  <a:schemeClr val="bg2"/>
                </a:solidFill>
              </a:rPr>
              <a:t>Eligible Incentives:</a:t>
            </a:r>
          </a:p>
          <a:p>
            <a:pPr marL="285750" indent="-285750">
              <a:buFont typeface="Arial" panose="020B0604020202020204" pitchFamily="34" charset="0"/>
              <a:buChar char="•"/>
            </a:pPr>
            <a:r>
              <a:rPr lang="en-US" dirty="0">
                <a:solidFill>
                  <a:schemeClr val="bg2"/>
                </a:solidFill>
              </a:rPr>
              <a:t>Guaranteed assignment to an appropriate A or C school (only one)</a:t>
            </a:r>
          </a:p>
          <a:p>
            <a:pPr marL="285750" indent="-285750">
              <a:buFont typeface="Arial" panose="020B0604020202020204" pitchFamily="34" charset="0"/>
              <a:buChar char="•"/>
            </a:pPr>
            <a:r>
              <a:rPr lang="en-US" dirty="0">
                <a:solidFill>
                  <a:schemeClr val="bg2"/>
                </a:solidFill>
              </a:rPr>
              <a:t>Possible advancement from PO3 to PO2 upon completion of C school</a:t>
            </a:r>
          </a:p>
          <a:p>
            <a:pPr marL="285750" indent="-285750">
              <a:buFont typeface="Arial" panose="020B0604020202020204" pitchFamily="34" charset="0"/>
              <a:buChar char="•"/>
            </a:pPr>
            <a:r>
              <a:rPr lang="en-US" dirty="0">
                <a:solidFill>
                  <a:schemeClr val="bg2"/>
                </a:solidFill>
              </a:rPr>
              <a:t>Advancement to PO3 upon completion of Phase I of an Advance Electronics Field (AEF) Class “A” School under automatic advancement procedures.</a:t>
            </a:r>
          </a:p>
          <a:p>
            <a:pPr marL="285750" indent="-285750">
              <a:buFont typeface="Arial" panose="020B0604020202020204" pitchFamily="34" charset="0"/>
              <a:buChar char="•"/>
            </a:pPr>
            <a:r>
              <a:rPr lang="en-US" dirty="0">
                <a:solidFill>
                  <a:schemeClr val="bg2"/>
                </a:solidFill>
              </a:rPr>
              <a:t>Selective Reenlistment Bonus (SRB) (not guaranteed)</a:t>
            </a:r>
          </a:p>
        </p:txBody>
      </p:sp>
    </p:spTree>
    <p:extLst>
      <p:ext uri="{BB962C8B-B14F-4D97-AF65-F5344CB8AC3E}">
        <p14:creationId xmlns:p14="http://schemas.microsoft.com/office/powerpoint/2010/main" val="31673669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Tahoma"/>
                <a:ea typeface="Tahoma"/>
                <a:cs typeface="Tahoma"/>
              </a:rPr>
              <a:t>Special Duty Assignment Pay</a:t>
            </a:r>
          </a:p>
        </p:txBody>
      </p:sp>
      <p:sp>
        <p:nvSpPr>
          <p:cNvPr id="5" name="Content Placeholder 4"/>
          <p:cNvSpPr>
            <a:spLocks noGrp="1"/>
          </p:cNvSpPr>
          <p:nvPr>
            <p:ph idx="1"/>
          </p:nvPr>
        </p:nvSpPr>
        <p:spPr/>
        <p:txBody>
          <a:bodyPr/>
          <a:lstStyle/>
          <a:p>
            <a:r>
              <a:rPr lang="en-US" dirty="0"/>
              <a:t>SDAP is a monthly pay used to help obtain high quality enlisted personnel for designated special duty assignments that are considered extremely difficult or involve an unusual degree of responsibility</a:t>
            </a:r>
          </a:p>
          <a:p>
            <a:endParaRPr lang="en-US" dirty="0"/>
          </a:p>
          <a:p>
            <a:r>
              <a:rPr lang="en-US" dirty="0"/>
              <a:t>Reference:</a:t>
            </a:r>
          </a:p>
          <a:p>
            <a:pPr lvl="1"/>
            <a:r>
              <a:rPr lang="en-US" sz="2200" dirty="0"/>
              <a:t>OPNAVINST 1160.6 (series)</a:t>
            </a:r>
          </a:p>
          <a:p>
            <a:pPr lvl="1"/>
            <a:r>
              <a:rPr lang="en-US" sz="2200" dirty="0"/>
              <a:t>OPNAV-N130</a:t>
            </a:r>
          </a:p>
          <a:p>
            <a:endParaRPr lang="en-US" dirty="0"/>
          </a:p>
        </p:txBody>
      </p:sp>
    </p:spTree>
    <p:extLst>
      <p:ext uri="{BB962C8B-B14F-4D97-AF65-F5344CB8AC3E}">
        <p14:creationId xmlns:p14="http://schemas.microsoft.com/office/powerpoint/2010/main" val="21770488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ahoma"/>
                <a:ea typeface="Tahoma"/>
                <a:cs typeface="Tahoma"/>
              </a:rPr>
              <a:t>Special Duty Assignment Pay Requirements</a:t>
            </a:r>
          </a:p>
        </p:txBody>
      </p:sp>
      <p:sp>
        <p:nvSpPr>
          <p:cNvPr id="3" name="Content Placeholder 2"/>
          <p:cNvSpPr>
            <a:spLocks noGrp="1"/>
          </p:cNvSpPr>
          <p:nvPr>
            <p:ph idx="1"/>
          </p:nvPr>
        </p:nvSpPr>
        <p:spPr>
          <a:xfrm>
            <a:off x="443298" y="1802488"/>
            <a:ext cx="7886700" cy="4578856"/>
          </a:xfrm>
        </p:spPr>
        <p:txBody>
          <a:bodyPr>
            <a:normAutofit lnSpcReduction="10000"/>
          </a:bodyPr>
          <a:lstStyle/>
          <a:p>
            <a:r>
              <a:rPr lang="en-US" dirty="0"/>
              <a:t>Serving in pay grade E-3 or higher.</a:t>
            </a:r>
          </a:p>
          <a:p>
            <a:endParaRPr lang="en-US" dirty="0"/>
          </a:p>
          <a:p>
            <a:r>
              <a:rPr lang="en-US" dirty="0"/>
              <a:t>Approved in writing by the CO as fully qualified and serving in a qualified special duty assignment.</a:t>
            </a:r>
          </a:p>
          <a:p>
            <a:endParaRPr lang="en-US" dirty="0"/>
          </a:p>
          <a:p>
            <a:r>
              <a:rPr lang="en-US" dirty="0"/>
              <a:t>Assigned to and working in a billet identified as a special duty assignment on the most recent SDAP eligibility list.</a:t>
            </a:r>
          </a:p>
          <a:p>
            <a:endParaRPr lang="en-US" dirty="0"/>
          </a:p>
          <a:p>
            <a:r>
              <a:rPr lang="en-US" dirty="0"/>
              <a:t>Special duty assignments requiring an NEC, the member must have the NEC certification prior to receiving SDAP.</a:t>
            </a:r>
          </a:p>
        </p:txBody>
      </p:sp>
    </p:spTree>
    <p:extLst>
      <p:ext uri="{BB962C8B-B14F-4D97-AF65-F5344CB8AC3E}">
        <p14:creationId xmlns:p14="http://schemas.microsoft.com/office/powerpoint/2010/main" val="28025867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0" y="229205"/>
            <a:ext cx="5802335" cy="1325563"/>
          </a:xfrm>
        </p:spPr>
        <p:txBody>
          <a:bodyPr>
            <a:normAutofit/>
          </a:bodyPr>
          <a:lstStyle/>
          <a:p>
            <a:r>
              <a:rPr lang="en-US" dirty="0">
                <a:latin typeface="Tahoma"/>
                <a:ea typeface="Tahoma"/>
                <a:cs typeface="Tahoma"/>
              </a:rPr>
              <a:t>Special Duty Assignment Pay Levels</a:t>
            </a:r>
          </a:p>
        </p:txBody>
      </p:sp>
      <p:sp>
        <p:nvSpPr>
          <p:cNvPr id="3" name="Content Placeholder 2"/>
          <p:cNvSpPr>
            <a:spLocks noGrp="1"/>
          </p:cNvSpPr>
          <p:nvPr>
            <p:ph idx="1"/>
          </p:nvPr>
        </p:nvSpPr>
        <p:spPr>
          <a:xfrm>
            <a:off x="443298" y="1899765"/>
            <a:ext cx="7886700" cy="4423214"/>
          </a:xfrm>
        </p:spPr>
        <p:txBody>
          <a:bodyPr>
            <a:normAutofit lnSpcReduction="10000"/>
          </a:bodyPr>
          <a:lstStyle/>
          <a:p>
            <a:pPr marL="2286000" lvl="8" indent="0">
              <a:buNone/>
            </a:pPr>
            <a:r>
              <a:rPr lang="en-US" sz="2800" u="sng" dirty="0">
                <a:solidFill>
                  <a:schemeClr val="bg2"/>
                </a:solidFill>
              </a:rPr>
              <a:t>Level</a:t>
            </a:r>
            <a:r>
              <a:rPr lang="en-US" sz="2800" dirty="0">
                <a:solidFill>
                  <a:schemeClr val="bg2"/>
                </a:solidFill>
              </a:rPr>
              <a:t>         </a:t>
            </a:r>
            <a:r>
              <a:rPr lang="en-US" sz="2800" u="sng" dirty="0">
                <a:solidFill>
                  <a:schemeClr val="bg2"/>
                </a:solidFill>
              </a:rPr>
              <a:t>Monthly Rate</a:t>
            </a:r>
          </a:p>
          <a:p>
            <a:pPr marL="2286000" lvl="8" indent="0">
              <a:buNone/>
            </a:pPr>
            <a:r>
              <a:rPr lang="en-US" sz="2800" dirty="0">
                <a:solidFill>
                  <a:schemeClr val="bg2"/>
                </a:solidFill>
              </a:rPr>
              <a:t>SD-1 		   $75</a:t>
            </a:r>
          </a:p>
          <a:p>
            <a:pPr marL="2286000" lvl="8" indent="0">
              <a:buNone/>
            </a:pPr>
            <a:r>
              <a:rPr lang="en-US" sz="2800" dirty="0">
                <a:solidFill>
                  <a:schemeClr val="bg2"/>
                </a:solidFill>
              </a:rPr>
              <a:t>SD-2 		   $150</a:t>
            </a:r>
          </a:p>
          <a:p>
            <a:pPr marL="2286000" lvl="8" indent="0">
              <a:buNone/>
            </a:pPr>
            <a:r>
              <a:rPr lang="en-US" sz="2800" dirty="0">
                <a:solidFill>
                  <a:schemeClr val="bg2"/>
                </a:solidFill>
              </a:rPr>
              <a:t>SD-3 		   $225</a:t>
            </a:r>
          </a:p>
          <a:p>
            <a:pPr marL="2286000" lvl="8" indent="0">
              <a:buNone/>
            </a:pPr>
            <a:r>
              <a:rPr lang="en-US" sz="2800" dirty="0">
                <a:solidFill>
                  <a:schemeClr val="bg2"/>
                </a:solidFill>
              </a:rPr>
              <a:t>SD-4 		   $300</a:t>
            </a:r>
          </a:p>
          <a:p>
            <a:pPr marL="2286000" lvl="8" indent="0">
              <a:buNone/>
            </a:pPr>
            <a:r>
              <a:rPr lang="en-US" sz="2800" dirty="0">
                <a:solidFill>
                  <a:schemeClr val="bg2"/>
                </a:solidFill>
              </a:rPr>
              <a:t>SD-5 		   $375</a:t>
            </a:r>
          </a:p>
          <a:p>
            <a:pPr marL="2286000" lvl="8" indent="0">
              <a:buNone/>
            </a:pPr>
            <a:r>
              <a:rPr lang="en-US" sz="2800" dirty="0">
                <a:solidFill>
                  <a:schemeClr val="bg2"/>
                </a:solidFill>
              </a:rPr>
              <a:t>SD-6 		   $450</a:t>
            </a:r>
          </a:p>
          <a:p>
            <a:pPr marL="0" indent="0">
              <a:buNone/>
            </a:pPr>
            <a:endParaRPr lang="en-US" dirty="0"/>
          </a:p>
          <a:p>
            <a:pPr marL="0" indent="0">
              <a:buNone/>
            </a:pPr>
            <a:endParaRPr lang="en-US" dirty="0"/>
          </a:p>
          <a:p>
            <a:pPr marL="0" indent="0">
              <a:buNone/>
            </a:pPr>
            <a:r>
              <a:rPr lang="en-US" dirty="0"/>
              <a:t>NOTE: SDAP payment rates are in $75 increments and requires annual recertification</a:t>
            </a:r>
          </a:p>
        </p:txBody>
      </p:sp>
    </p:spTree>
    <p:extLst>
      <p:ext uri="{BB962C8B-B14F-4D97-AF65-F5344CB8AC3E}">
        <p14:creationId xmlns:p14="http://schemas.microsoft.com/office/powerpoint/2010/main" val="2160364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71231" y="104514"/>
            <a:ext cx="5630834" cy="1325563"/>
          </a:xfrm>
        </p:spPr>
        <p:txBody>
          <a:bodyPr/>
          <a:lstStyle/>
          <a:p>
            <a:r>
              <a:rPr lang="en-US" dirty="0"/>
              <a:t>Sea Duty Incentive Pay </a:t>
            </a:r>
          </a:p>
        </p:txBody>
      </p:sp>
      <p:sp>
        <p:nvSpPr>
          <p:cNvPr id="7" name="Content Placeholder 6"/>
          <p:cNvSpPr>
            <a:spLocks noGrp="1"/>
          </p:cNvSpPr>
          <p:nvPr>
            <p:ph idx="1"/>
          </p:nvPr>
        </p:nvSpPr>
        <p:spPr>
          <a:xfrm>
            <a:off x="443298" y="1554767"/>
            <a:ext cx="7886700" cy="4807121"/>
          </a:xfrm>
        </p:spPr>
        <p:txBody>
          <a:bodyPr/>
          <a:lstStyle/>
          <a:p>
            <a:r>
              <a:rPr lang="en-US" dirty="0"/>
              <a:t>Reference:</a:t>
            </a:r>
          </a:p>
          <a:p>
            <a:pPr lvl="1"/>
            <a:r>
              <a:rPr lang="en-US" sz="2200" dirty="0">
                <a:solidFill>
                  <a:schemeClr val="accent3"/>
                </a:solidFill>
              </a:rPr>
              <a:t>Policy Decision Memo 002-21</a:t>
            </a:r>
          </a:p>
          <a:p>
            <a:pPr lvl="1">
              <a:lnSpc>
                <a:spcPct val="100000"/>
              </a:lnSpc>
              <a:spcAft>
                <a:spcPts val="1200"/>
              </a:spcAft>
            </a:pPr>
            <a:r>
              <a:rPr lang="en-US" sz="2200" dirty="0">
                <a:solidFill>
                  <a:schemeClr val="accent3"/>
                </a:solidFill>
              </a:rPr>
              <a:t>PERS-40DD</a:t>
            </a:r>
          </a:p>
          <a:p>
            <a:pPr>
              <a:spcAft>
                <a:spcPts val="1200"/>
              </a:spcAft>
            </a:pPr>
            <a:r>
              <a:rPr lang="en-US" dirty="0"/>
              <a:t>In an effort to improve sea duty manning, the Navy established SDIP to help harness the talent, energy and motivation of the all-volunteer force. </a:t>
            </a:r>
          </a:p>
          <a:p>
            <a:r>
              <a:rPr lang="en-US" dirty="0"/>
              <a:t>This incentive is designed to immediately aid those enlisted ratings, pay grades and skills with at-sea manning challenges, while broader policies are put in place for long-term sustained manning.</a:t>
            </a:r>
          </a:p>
          <a:p>
            <a:endParaRPr lang="en-US" dirty="0"/>
          </a:p>
          <a:p>
            <a:endParaRPr lang="en-US" dirty="0"/>
          </a:p>
        </p:txBody>
      </p:sp>
    </p:spTree>
    <p:extLst>
      <p:ext uri="{BB962C8B-B14F-4D97-AF65-F5344CB8AC3E}">
        <p14:creationId xmlns:p14="http://schemas.microsoft.com/office/powerpoint/2010/main" val="15465502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Sea Duty Incentive Pay Requirements </a:t>
            </a:r>
          </a:p>
        </p:txBody>
      </p:sp>
      <p:sp>
        <p:nvSpPr>
          <p:cNvPr id="5" name="Content Placeholder 4"/>
          <p:cNvSpPr>
            <a:spLocks noGrp="1"/>
          </p:cNvSpPr>
          <p:nvPr>
            <p:ph idx="1"/>
          </p:nvPr>
        </p:nvSpPr>
        <p:spPr>
          <a:xfrm>
            <a:off x="443298" y="1747365"/>
            <a:ext cx="7886700" cy="4101350"/>
          </a:xfrm>
        </p:spPr>
        <p:txBody>
          <a:bodyPr/>
          <a:lstStyle/>
          <a:p>
            <a:r>
              <a:rPr lang="en-US" sz="2400" dirty="0"/>
              <a:t>Limited to AC and TAR Sailors.</a:t>
            </a:r>
          </a:p>
          <a:p>
            <a:r>
              <a:rPr lang="en-US" sz="2400" dirty="0"/>
              <a:t>Must be serving in or selected for advancement to one of the eligible ratings and pay grades designated.</a:t>
            </a:r>
          </a:p>
          <a:p>
            <a:r>
              <a:rPr lang="en-US" sz="2400" dirty="0"/>
              <a:t>Currently hold the NEC with which requesting SDIP.</a:t>
            </a:r>
          </a:p>
          <a:p>
            <a:r>
              <a:rPr lang="en-US" sz="2400" dirty="0"/>
              <a:t>Be eligible for operational duty.</a:t>
            </a:r>
          </a:p>
          <a:p>
            <a:r>
              <a:rPr lang="en-US" sz="2400" dirty="0"/>
              <a:t>Not reach HYT prior to or during the SDIP assignment.</a:t>
            </a:r>
          </a:p>
          <a:p>
            <a:r>
              <a:rPr lang="en-US" sz="2400" dirty="0"/>
              <a:t>Must be approved for SDIP prior to receiving follow on PCS transfer orders.</a:t>
            </a:r>
          </a:p>
          <a:p>
            <a:endParaRPr lang="en-US" sz="2400" dirty="0"/>
          </a:p>
        </p:txBody>
      </p:sp>
    </p:spTree>
    <p:extLst>
      <p:ext uri="{BB962C8B-B14F-4D97-AF65-F5344CB8AC3E}">
        <p14:creationId xmlns:p14="http://schemas.microsoft.com/office/powerpoint/2010/main" val="9915391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1" y="104514"/>
            <a:ext cx="5630834" cy="1325563"/>
          </a:xfrm>
        </p:spPr>
        <p:txBody>
          <a:bodyPr>
            <a:normAutofit/>
          </a:bodyPr>
          <a:lstStyle/>
          <a:p>
            <a:r>
              <a:rPr lang="en-US" dirty="0"/>
              <a:t>Sea Duty Incentive Pay SDIP-B	</a:t>
            </a:r>
          </a:p>
        </p:txBody>
      </p:sp>
      <p:sp>
        <p:nvSpPr>
          <p:cNvPr id="3" name="Content Placeholder 2"/>
          <p:cNvSpPr>
            <a:spLocks noGrp="1"/>
          </p:cNvSpPr>
          <p:nvPr>
            <p:ph idx="1"/>
          </p:nvPr>
        </p:nvSpPr>
        <p:spPr>
          <a:xfrm>
            <a:off x="443298" y="1572125"/>
            <a:ext cx="7886700" cy="4732421"/>
          </a:xfrm>
        </p:spPr>
        <p:txBody>
          <a:bodyPr>
            <a:normAutofit lnSpcReduction="10000"/>
          </a:bodyPr>
          <a:lstStyle/>
          <a:p>
            <a:r>
              <a:rPr lang="en-US" dirty="0"/>
              <a:t>Back-to-Back.</a:t>
            </a:r>
          </a:p>
          <a:p>
            <a:endParaRPr lang="en-US" dirty="0"/>
          </a:p>
          <a:p>
            <a:r>
              <a:rPr lang="en-US" dirty="0"/>
              <a:t>Voluntarily continue sea duty service beyond their PST by a minimum of 12 months and a maximum of 48 months.</a:t>
            </a:r>
          </a:p>
          <a:p>
            <a:endParaRPr lang="en-US" dirty="0"/>
          </a:p>
          <a:p>
            <a:r>
              <a:rPr lang="en-US" dirty="0"/>
              <a:t>Sailor must be currently serving in a permanent duty assignment (ACC 100) on a ship, submarine or aviation squadron designated as sea duty.</a:t>
            </a:r>
          </a:p>
          <a:p>
            <a:endParaRPr lang="en-US" dirty="0"/>
          </a:p>
          <a:p>
            <a:r>
              <a:rPr lang="en-US" dirty="0"/>
              <a:t>Minimum 12 months; Maximum 48 months.</a:t>
            </a:r>
          </a:p>
          <a:p>
            <a:endParaRPr lang="en-US" dirty="0"/>
          </a:p>
          <a:p>
            <a:r>
              <a:rPr lang="en-US" dirty="0"/>
              <a:t>Submit request 16-14 months prior to PRD.</a:t>
            </a:r>
          </a:p>
          <a:p>
            <a:pPr marL="0" indent="0">
              <a:buNone/>
            </a:pPr>
            <a:endParaRPr lang="en-US" dirty="0"/>
          </a:p>
          <a:p>
            <a:endParaRPr lang="en-US" dirty="0"/>
          </a:p>
        </p:txBody>
      </p:sp>
    </p:spTree>
    <p:extLst>
      <p:ext uri="{BB962C8B-B14F-4D97-AF65-F5344CB8AC3E}">
        <p14:creationId xmlns:p14="http://schemas.microsoft.com/office/powerpoint/2010/main" val="352971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1" y="0"/>
            <a:ext cx="5630834" cy="1325563"/>
          </a:xfrm>
        </p:spPr>
        <p:txBody>
          <a:bodyPr/>
          <a:lstStyle/>
          <a:p>
            <a:r>
              <a:rPr lang="en-US" dirty="0"/>
              <a:t>Types of Compensation</a:t>
            </a:r>
          </a:p>
        </p:txBody>
      </p:sp>
      <p:sp>
        <p:nvSpPr>
          <p:cNvPr id="3" name="Content Placeholder 2"/>
          <p:cNvSpPr>
            <a:spLocks noGrp="1"/>
          </p:cNvSpPr>
          <p:nvPr>
            <p:ph idx="1"/>
          </p:nvPr>
        </p:nvSpPr>
        <p:spPr>
          <a:xfrm>
            <a:off x="628650" y="1564374"/>
            <a:ext cx="4073980" cy="3935095"/>
          </a:xfrm>
        </p:spPr>
        <p:txBody>
          <a:bodyPr numCol="1"/>
          <a:lstStyle/>
          <a:p>
            <a:r>
              <a:rPr lang="en-US" sz="2800" dirty="0"/>
              <a:t>Direct</a:t>
            </a:r>
          </a:p>
          <a:p>
            <a:pPr lvl="1"/>
            <a:r>
              <a:rPr lang="en-US" sz="2400" dirty="0"/>
              <a:t>Military Pay</a:t>
            </a:r>
          </a:p>
          <a:p>
            <a:pPr lvl="1"/>
            <a:r>
              <a:rPr lang="en-US" sz="2400" dirty="0"/>
              <a:t>Incentive Pay	</a:t>
            </a:r>
          </a:p>
          <a:p>
            <a:pPr lvl="1"/>
            <a:r>
              <a:rPr lang="en-US" sz="2400" dirty="0">
                <a:solidFill>
                  <a:srgbClr val="FFFEF9"/>
                </a:solidFill>
              </a:rPr>
              <a:t>Special Pay</a:t>
            </a:r>
            <a:endParaRPr lang="en-US" sz="2400" dirty="0"/>
          </a:p>
          <a:p>
            <a:pPr lvl="1"/>
            <a:r>
              <a:rPr lang="en-US" sz="2400" dirty="0"/>
              <a:t>BAH or OHA</a:t>
            </a:r>
          </a:p>
          <a:p>
            <a:pPr lvl="1"/>
            <a:r>
              <a:rPr lang="en-US" sz="2400" dirty="0">
                <a:solidFill>
                  <a:srgbClr val="FFFEF9"/>
                </a:solidFill>
              </a:rPr>
              <a:t>BAS</a:t>
            </a:r>
            <a:endParaRPr lang="en-US" sz="2400" dirty="0"/>
          </a:p>
          <a:p>
            <a:pPr lvl="1"/>
            <a:r>
              <a:rPr lang="en-US" sz="2400" dirty="0"/>
              <a:t>Clothing Allowance</a:t>
            </a:r>
          </a:p>
          <a:p>
            <a:pPr lvl="1"/>
            <a:r>
              <a:rPr lang="en-US" sz="2400" dirty="0"/>
              <a:t>FSA (if applicable)</a:t>
            </a:r>
          </a:p>
          <a:p>
            <a:pPr lvl="1"/>
            <a:r>
              <a:rPr lang="en-US" sz="2400" dirty="0"/>
              <a:t>BRS contribution match</a:t>
            </a:r>
          </a:p>
        </p:txBody>
      </p:sp>
      <p:sp>
        <p:nvSpPr>
          <p:cNvPr id="4" name="Content Placeholder 2"/>
          <p:cNvSpPr txBox="1">
            <a:spLocks/>
          </p:cNvSpPr>
          <p:nvPr/>
        </p:nvSpPr>
        <p:spPr>
          <a:xfrm>
            <a:off x="4702630" y="1564374"/>
            <a:ext cx="4073980" cy="3935095"/>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3200" kern="1200">
                <a:solidFill>
                  <a:schemeClr val="accent3"/>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Wingdings" panose="05000000000000000000" pitchFamily="2" charset="2"/>
              <a:buChar char="§"/>
              <a:defRPr sz="2800" kern="1200">
                <a:solidFill>
                  <a:schemeClr val="accent3"/>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
              <a:defRPr sz="2800" kern="1200">
                <a:solidFill>
                  <a:schemeClr val="accent3"/>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
              <a:defRPr sz="2400" kern="1200">
                <a:solidFill>
                  <a:schemeClr val="accent3"/>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Wingdings" panose="05000000000000000000" pitchFamily="2" charset="2"/>
              <a:buChar char="§"/>
              <a:defRPr sz="2400" kern="1200">
                <a:solidFill>
                  <a:schemeClr val="accent3"/>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t>Indirect</a:t>
            </a:r>
          </a:p>
          <a:p>
            <a:pPr lvl="1"/>
            <a:r>
              <a:rPr lang="en-US" sz="2400" dirty="0"/>
              <a:t>Retirement</a:t>
            </a:r>
          </a:p>
          <a:p>
            <a:pPr lvl="1"/>
            <a:r>
              <a:rPr lang="en-US" sz="2400" dirty="0"/>
              <a:t>Medical Care</a:t>
            </a:r>
          </a:p>
          <a:p>
            <a:pPr lvl="1"/>
            <a:r>
              <a:rPr lang="en-US" sz="2400" dirty="0"/>
              <a:t>Death and Survivor Program</a:t>
            </a:r>
          </a:p>
          <a:p>
            <a:pPr lvl="1"/>
            <a:r>
              <a:rPr lang="en-US" sz="2400" dirty="0"/>
              <a:t>Social Security Coverage</a:t>
            </a:r>
          </a:p>
          <a:p>
            <a:pPr lvl="1"/>
            <a:r>
              <a:rPr lang="en-US" sz="2400" dirty="0"/>
              <a:t>Government Quarters</a:t>
            </a:r>
          </a:p>
        </p:txBody>
      </p:sp>
    </p:spTree>
    <p:extLst>
      <p:ext uri="{BB962C8B-B14F-4D97-AF65-F5344CB8AC3E}">
        <p14:creationId xmlns:p14="http://schemas.microsoft.com/office/powerpoint/2010/main" val="23145268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1" y="118369"/>
            <a:ext cx="5630834" cy="1325563"/>
          </a:xfrm>
        </p:spPr>
        <p:txBody>
          <a:bodyPr>
            <a:normAutofit/>
          </a:bodyPr>
          <a:lstStyle/>
          <a:p>
            <a:r>
              <a:rPr lang="en-US" dirty="0"/>
              <a:t>Sea Duty Incentive Pay SDIP-E </a:t>
            </a:r>
          </a:p>
        </p:txBody>
      </p:sp>
      <p:sp>
        <p:nvSpPr>
          <p:cNvPr id="3" name="Content Placeholder 2"/>
          <p:cNvSpPr>
            <a:spLocks noGrp="1"/>
          </p:cNvSpPr>
          <p:nvPr>
            <p:ph idx="1"/>
          </p:nvPr>
        </p:nvSpPr>
        <p:spPr>
          <a:xfrm>
            <a:off x="443298" y="1691946"/>
            <a:ext cx="7886700" cy="4101350"/>
          </a:xfrm>
        </p:spPr>
        <p:txBody>
          <a:bodyPr/>
          <a:lstStyle/>
          <a:p>
            <a:r>
              <a:rPr lang="en-US" dirty="0"/>
              <a:t>Extension.</a:t>
            </a:r>
          </a:p>
          <a:p>
            <a:endParaRPr lang="en-US" dirty="0"/>
          </a:p>
          <a:p>
            <a:r>
              <a:rPr lang="en-US" dirty="0"/>
              <a:t>Sailors voluntarily extend onboard their current command when assigned to a ship, submarine, aviation squadron, or battalion. </a:t>
            </a:r>
          </a:p>
          <a:p>
            <a:endParaRPr lang="en-US" dirty="0"/>
          </a:p>
          <a:p>
            <a:r>
              <a:rPr lang="en-US" dirty="0"/>
              <a:t>Minimum 12 months; Maximum 48 months.</a:t>
            </a:r>
          </a:p>
          <a:p>
            <a:endParaRPr lang="en-US" dirty="0"/>
          </a:p>
          <a:p>
            <a:r>
              <a:rPr lang="en-US" dirty="0"/>
              <a:t>Submit request 16-14 months prior to PRD.</a:t>
            </a:r>
          </a:p>
          <a:p>
            <a:pPr marL="0" indent="0">
              <a:buNone/>
            </a:pPr>
            <a:endParaRPr lang="en-US" dirty="0"/>
          </a:p>
        </p:txBody>
      </p:sp>
    </p:spTree>
    <p:extLst>
      <p:ext uri="{BB962C8B-B14F-4D97-AF65-F5344CB8AC3E}">
        <p14:creationId xmlns:p14="http://schemas.microsoft.com/office/powerpoint/2010/main" val="19177436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Sea Duty Incentive Pay SDIP-C</a:t>
            </a:r>
          </a:p>
        </p:txBody>
      </p:sp>
      <p:sp>
        <p:nvSpPr>
          <p:cNvPr id="3" name="Content Placeholder 2"/>
          <p:cNvSpPr>
            <a:spLocks noGrp="1"/>
          </p:cNvSpPr>
          <p:nvPr>
            <p:ph idx="1"/>
          </p:nvPr>
        </p:nvSpPr>
        <p:spPr>
          <a:xfrm>
            <a:off x="443298" y="1744122"/>
            <a:ext cx="7886700" cy="4101350"/>
          </a:xfrm>
        </p:spPr>
        <p:txBody>
          <a:bodyPr/>
          <a:lstStyle/>
          <a:p>
            <a:r>
              <a:rPr lang="en-US" dirty="0"/>
              <a:t>Shore Duty Curtailment.</a:t>
            </a:r>
          </a:p>
          <a:p>
            <a:endParaRPr lang="en-US" dirty="0"/>
          </a:p>
          <a:p>
            <a:r>
              <a:rPr lang="en-US" dirty="0"/>
              <a:t>Sailors voluntarily curtail shore duty assignments by a minimum of six months prior to their original PRD to return to sea duty.</a:t>
            </a:r>
          </a:p>
          <a:p>
            <a:endParaRPr lang="en-US" dirty="0"/>
          </a:p>
          <a:p>
            <a:r>
              <a:rPr lang="en-US" dirty="0"/>
              <a:t>Minimum 6 months; Maximum 12 months.</a:t>
            </a:r>
          </a:p>
          <a:p>
            <a:endParaRPr lang="en-US" dirty="0"/>
          </a:p>
          <a:p>
            <a:r>
              <a:rPr lang="en-US" dirty="0"/>
              <a:t>Submit request to detailer 9-6 months from desired detachment date.</a:t>
            </a:r>
          </a:p>
          <a:p>
            <a:endParaRPr lang="en-US" dirty="0"/>
          </a:p>
        </p:txBody>
      </p:sp>
    </p:spTree>
    <p:extLst>
      <p:ext uri="{BB962C8B-B14F-4D97-AF65-F5344CB8AC3E}">
        <p14:creationId xmlns:p14="http://schemas.microsoft.com/office/powerpoint/2010/main" val="1825165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953" y="229205"/>
            <a:ext cx="6093112" cy="1325563"/>
          </a:xfrm>
        </p:spPr>
        <p:txBody>
          <a:bodyPr>
            <a:noAutofit/>
          </a:bodyPr>
          <a:lstStyle/>
          <a:p>
            <a:r>
              <a:rPr lang="en-US" dirty="0"/>
              <a:t>Overseas Tour Extension Incentives Program (OTEIP)</a:t>
            </a:r>
          </a:p>
        </p:txBody>
      </p:sp>
      <p:sp>
        <p:nvSpPr>
          <p:cNvPr id="3" name="Content Placeholder 2"/>
          <p:cNvSpPr>
            <a:spLocks noGrp="1"/>
          </p:cNvSpPr>
          <p:nvPr>
            <p:ph idx="1"/>
          </p:nvPr>
        </p:nvSpPr>
        <p:spPr>
          <a:xfrm>
            <a:off x="443298" y="1554768"/>
            <a:ext cx="7886700" cy="5079496"/>
          </a:xfrm>
        </p:spPr>
        <p:txBody>
          <a:bodyPr>
            <a:normAutofit/>
          </a:bodyPr>
          <a:lstStyle/>
          <a:p>
            <a:r>
              <a:rPr lang="en-US" dirty="0"/>
              <a:t>Reference:</a:t>
            </a:r>
          </a:p>
          <a:p>
            <a:pPr lvl="1"/>
            <a:r>
              <a:rPr lang="en-US" sz="2000" dirty="0">
                <a:solidFill>
                  <a:schemeClr val="accent3"/>
                </a:solidFill>
              </a:rPr>
              <a:t>MILPERSMAN 1306-300</a:t>
            </a:r>
          </a:p>
          <a:p>
            <a:pPr lvl="1">
              <a:spcAft>
                <a:spcPts val="1200"/>
              </a:spcAft>
            </a:pPr>
            <a:r>
              <a:rPr lang="en-US" sz="2000" dirty="0">
                <a:solidFill>
                  <a:schemeClr val="accent3"/>
                </a:solidFill>
              </a:rPr>
              <a:t>PERS 40CC</a:t>
            </a:r>
          </a:p>
          <a:p>
            <a:pPr>
              <a:spcAft>
                <a:spcPts val="1200"/>
              </a:spcAft>
            </a:pPr>
            <a:r>
              <a:rPr lang="en-US" dirty="0"/>
              <a:t>Provides Sailors the opportunity to choose one of four incentive options for an extension of the Department of Defense (DoD) overseas tour length of 12 months or more.</a:t>
            </a:r>
          </a:p>
          <a:p>
            <a:r>
              <a:rPr lang="en-US" dirty="0"/>
              <a:t>Four options:</a:t>
            </a:r>
          </a:p>
          <a:p>
            <a:pPr lvl="1"/>
            <a:r>
              <a:rPr lang="en-US" dirty="0"/>
              <a:t>Option A: $80 per month for each month during period of extension</a:t>
            </a:r>
          </a:p>
          <a:p>
            <a:pPr lvl="1"/>
            <a:r>
              <a:rPr lang="en-US" dirty="0"/>
              <a:t>Option B: 30 days rest and recuperation (R&amp;R)</a:t>
            </a:r>
          </a:p>
          <a:p>
            <a:pPr lvl="1"/>
            <a:r>
              <a:rPr lang="en-US" dirty="0"/>
              <a:t>Option C: 15 days (R&amp;R) plus round trip transportation from location of duty to port of debarkation CONUS</a:t>
            </a:r>
          </a:p>
          <a:p>
            <a:pPr lvl="1"/>
            <a:r>
              <a:rPr lang="en-US" dirty="0"/>
              <a:t>Option D: $2,000 lump sum payment </a:t>
            </a:r>
          </a:p>
          <a:p>
            <a:endParaRPr lang="en-US" dirty="0"/>
          </a:p>
          <a:p>
            <a:endParaRPr lang="en-US" dirty="0"/>
          </a:p>
        </p:txBody>
      </p:sp>
    </p:spTree>
    <p:extLst>
      <p:ext uri="{BB962C8B-B14F-4D97-AF65-F5344CB8AC3E}">
        <p14:creationId xmlns:p14="http://schemas.microsoft.com/office/powerpoint/2010/main" val="13914357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OTEIP Request Procedure	</a:t>
            </a:r>
          </a:p>
        </p:txBody>
      </p:sp>
      <p:sp>
        <p:nvSpPr>
          <p:cNvPr id="3" name="Content Placeholder 2"/>
          <p:cNvSpPr>
            <a:spLocks noGrp="1"/>
          </p:cNvSpPr>
          <p:nvPr>
            <p:ph idx="1"/>
          </p:nvPr>
        </p:nvSpPr>
        <p:spPr>
          <a:xfrm>
            <a:off x="369651" y="1554768"/>
            <a:ext cx="8482519" cy="4826577"/>
          </a:xfrm>
        </p:spPr>
        <p:txBody>
          <a:bodyPr vert="horz" lIns="91440" tIns="45720" rIns="91440" bIns="45720" rtlCol="0" anchor="t">
            <a:normAutofit/>
          </a:bodyPr>
          <a:lstStyle/>
          <a:p>
            <a:r>
              <a:rPr lang="en-US" dirty="0"/>
              <a:t>Eligibility: Serve overseas on Type "3," “4,” or “6” duty and members serving in Alaska and Hawaii on Type “2” duty.</a:t>
            </a:r>
          </a:p>
          <a:p>
            <a:endParaRPr lang="en-US" dirty="0"/>
          </a:p>
          <a:p>
            <a:r>
              <a:rPr lang="en-US" dirty="0"/>
              <a:t>Submission requirements:</a:t>
            </a:r>
          </a:p>
          <a:p>
            <a:pPr lvl="1"/>
            <a:r>
              <a:rPr lang="en-US" sz="2000" dirty="0"/>
              <a:t>Submit 1306/7 via MNCC or Naval message to OTEIP Manager (PERS-40CC) </a:t>
            </a:r>
          </a:p>
          <a:p>
            <a:pPr lvl="1"/>
            <a:r>
              <a:rPr lang="en-US" sz="2000" dirty="0"/>
              <a:t>Request must be received 18-12 month prior to PRD</a:t>
            </a:r>
          </a:p>
          <a:p>
            <a:pPr lvl="1"/>
            <a:r>
              <a:rPr lang="en-US" sz="2000" dirty="0"/>
              <a:t>Allow 30 days processing time</a:t>
            </a:r>
          </a:p>
          <a:p>
            <a:endParaRPr lang="en-US" dirty="0"/>
          </a:p>
          <a:p>
            <a:r>
              <a:rPr lang="en-US" dirty="0"/>
              <a:t>OTIEP approval/disapproval will be received via Naval message:</a:t>
            </a:r>
          </a:p>
          <a:p>
            <a:pPr lvl="1"/>
            <a:r>
              <a:rPr lang="en-US" sz="2000" dirty="0"/>
              <a:t>Allow 30 days processing time</a:t>
            </a:r>
          </a:p>
        </p:txBody>
      </p:sp>
    </p:spTree>
    <p:extLst>
      <p:ext uri="{BB962C8B-B14F-4D97-AF65-F5344CB8AC3E}">
        <p14:creationId xmlns:p14="http://schemas.microsoft.com/office/powerpoint/2010/main" val="4135776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066" y="229205"/>
            <a:ext cx="7491734" cy="1325563"/>
          </a:xfrm>
        </p:spPr>
        <p:txBody>
          <a:bodyPr/>
          <a:lstStyle/>
          <a:p>
            <a:r>
              <a:rPr lang="en-US" dirty="0">
                <a:latin typeface="Tahoma"/>
                <a:ea typeface="Tahoma"/>
                <a:cs typeface="Tahoma"/>
              </a:rPr>
              <a:t>Detailing Marketplace Incentive Pay (DMIP)</a:t>
            </a:r>
          </a:p>
        </p:txBody>
      </p:sp>
      <p:sp>
        <p:nvSpPr>
          <p:cNvPr id="3" name="Content Placeholder 2"/>
          <p:cNvSpPr>
            <a:spLocks noGrp="1"/>
          </p:cNvSpPr>
          <p:nvPr>
            <p:ph idx="1"/>
          </p:nvPr>
        </p:nvSpPr>
        <p:spPr>
          <a:xfrm>
            <a:off x="427255" y="1554768"/>
            <a:ext cx="8299649" cy="5157536"/>
          </a:xfrm>
        </p:spPr>
        <p:txBody>
          <a:bodyPr vert="horz" lIns="91440" tIns="45720" rIns="91440" bIns="45720" rtlCol="0" anchor="t">
            <a:normAutofit/>
          </a:bodyPr>
          <a:lstStyle/>
          <a:p>
            <a:r>
              <a:rPr lang="en-US" dirty="0"/>
              <a:t>Reference:  </a:t>
            </a:r>
          </a:p>
          <a:p>
            <a:pPr lvl="1"/>
            <a:r>
              <a:rPr lang="en-US" dirty="0"/>
              <a:t>DMIP Policy Decision Memorandum (PDM)</a:t>
            </a:r>
          </a:p>
          <a:p>
            <a:pPr lvl="1">
              <a:spcAft>
                <a:spcPts val="1200"/>
              </a:spcAft>
            </a:pPr>
            <a:r>
              <a:rPr lang="en-US" dirty="0"/>
              <a:t>PERS 40DD and OPNAV N130</a:t>
            </a:r>
          </a:p>
          <a:p>
            <a:pPr>
              <a:spcAft>
                <a:spcPts val="1200"/>
              </a:spcAft>
            </a:pPr>
            <a:r>
              <a:rPr lang="en-US" dirty="0"/>
              <a:t>Established to target selective sea intensive enlisted ratings, pay grades and skills with the most severe at-sea manning challenges.</a:t>
            </a:r>
          </a:p>
          <a:p>
            <a:r>
              <a:rPr lang="en-US" dirty="0"/>
              <a:t>Eligibility requirements:</a:t>
            </a:r>
          </a:p>
          <a:p>
            <a:pPr lvl="1"/>
            <a:r>
              <a:rPr lang="en-US" dirty="0"/>
              <a:t>Active Duty serving in or selected for advancement (to include frocked) in an enlisted rating specified by the DMAP program </a:t>
            </a:r>
          </a:p>
          <a:p>
            <a:pPr lvl="1"/>
            <a:r>
              <a:rPr lang="en-US" dirty="0"/>
              <a:t>Serve a consecutive sea tour for 3 years beyond 4-year initial commitment</a:t>
            </a:r>
          </a:p>
          <a:p>
            <a:pPr lvl="1"/>
            <a:r>
              <a:rPr lang="en-US" dirty="0"/>
              <a:t>Serve in a DMAP approved sea duty billet aboard a ship, submarine, or aviation squadron</a:t>
            </a:r>
          </a:p>
          <a:p>
            <a:pPr lvl="1"/>
            <a:r>
              <a:rPr lang="en-US" dirty="0"/>
              <a:t>Possess required NECs and current on qualifications</a:t>
            </a:r>
          </a:p>
          <a:p>
            <a:pPr lvl="1"/>
            <a:r>
              <a:rPr lang="en-US" dirty="0"/>
              <a:t>Cannot be in receipt of AIP or have received a lump sum SDIP payment for the same period</a:t>
            </a:r>
          </a:p>
          <a:p>
            <a:pPr lvl="1"/>
            <a:endParaRPr lang="en-US" dirty="0"/>
          </a:p>
        </p:txBody>
      </p:sp>
    </p:spTree>
    <p:extLst>
      <p:ext uri="{BB962C8B-B14F-4D97-AF65-F5344CB8AC3E}">
        <p14:creationId xmlns:p14="http://schemas.microsoft.com/office/powerpoint/2010/main" val="30191364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DMIP Eligibility Chart</a:t>
            </a:r>
          </a:p>
        </p:txBody>
      </p:sp>
      <p:pic>
        <p:nvPicPr>
          <p:cNvPr id="4" name="Content Placeholder 3"/>
          <p:cNvPicPr>
            <a:picLocks noGrp="1" noChangeAspect="1"/>
          </p:cNvPicPr>
          <p:nvPr>
            <p:ph idx="1"/>
          </p:nvPr>
        </p:nvPicPr>
        <p:blipFill rotWithShape="1">
          <a:blip r:embed="rId3"/>
          <a:srcRect l="29441" t="19136" r="8721" b="17208"/>
          <a:stretch/>
        </p:blipFill>
        <p:spPr>
          <a:xfrm>
            <a:off x="1026696" y="1192463"/>
            <a:ext cx="6994358" cy="4873680"/>
          </a:xfrm>
          <a:prstGeom prst="rect">
            <a:avLst/>
          </a:prstGeom>
        </p:spPr>
      </p:pic>
    </p:spTree>
    <p:extLst>
      <p:ext uri="{BB962C8B-B14F-4D97-AF65-F5344CB8AC3E}">
        <p14:creationId xmlns:p14="http://schemas.microsoft.com/office/powerpoint/2010/main" val="2207106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872" y="229205"/>
            <a:ext cx="7420928" cy="1325563"/>
          </a:xfrm>
        </p:spPr>
        <p:txBody>
          <a:bodyPr/>
          <a:lstStyle/>
          <a:p>
            <a:r>
              <a:rPr lang="en-US" dirty="0">
                <a:latin typeface="Tahoma"/>
                <a:ea typeface="Tahoma"/>
                <a:cs typeface="Tahoma"/>
              </a:rPr>
              <a:t>Detailing Marketplace Incentive Pay (DMIP)</a:t>
            </a:r>
          </a:p>
        </p:txBody>
      </p:sp>
      <p:sp>
        <p:nvSpPr>
          <p:cNvPr id="3" name="Content Placeholder 2"/>
          <p:cNvSpPr>
            <a:spLocks noGrp="1"/>
          </p:cNvSpPr>
          <p:nvPr>
            <p:ph idx="1"/>
          </p:nvPr>
        </p:nvSpPr>
        <p:spPr>
          <a:xfrm>
            <a:off x="379129" y="1554768"/>
            <a:ext cx="8299649" cy="5157536"/>
          </a:xfrm>
        </p:spPr>
        <p:txBody>
          <a:bodyPr>
            <a:normAutofit fontScale="92500" lnSpcReduction="10000"/>
          </a:bodyPr>
          <a:lstStyle/>
          <a:p>
            <a:r>
              <a:rPr lang="en-US" sz="2200" dirty="0"/>
              <a:t>Approval:</a:t>
            </a:r>
          </a:p>
          <a:p>
            <a:pPr lvl="1"/>
            <a:r>
              <a:rPr lang="en-US" sz="2200" dirty="0"/>
              <a:t>PERS-40DD is the approval authority.</a:t>
            </a:r>
          </a:p>
          <a:p>
            <a:pPr lvl="1"/>
            <a:r>
              <a:rPr lang="en-US" sz="2200" dirty="0"/>
              <a:t>Detailers will ensure terms of the DMIP agreement is in the PCS orders.</a:t>
            </a:r>
          </a:p>
          <a:p>
            <a:pPr lvl="1"/>
            <a:r>
              <a:rPr lang="en-US" sz="2200" dirty="0"/>
              <a:t>Acknowledgement is signed via Page 13 within 30 days of receipt of PCS orders and copy sent to PERS-40DD.</a:t>
            </a:r>
          </a:p>
          <a:p>
            <a:pPr marL="628650" lvl="1"/>
            <a:r>
              <a:rPr lang="en-US" sz="2200" dirty="0"/>
              <a:t>Payments will not be processed until Page 13 is received by PERS-40DD.</a:t>
            </a:r>
          </a:p>
          <a:p>
            <a:pPr marL="342900" lvl="1" indent="0">
              <a:buNone/>
            </a:pPr>
            <a:endParaRPr lang="en-US" sz="2200" dirty="0"/>
          </a:p>
          <a:p>
            <a:r>
              <a:rPr lang="en-US" sz="2200" dirty="0"/>
              <a:t>Payments:</a:t>
            </a:r>
          </a:p>
          <a:p>
            <a:pPr lvl="1"/>
            <a:r>
              <a:rPr lang="en-US" sz="2200" dirty="0"/>
              <a:t>Monthly installments at the rate specified by the DMIP eligibility chart.</a:t>
            </a:r>
          </a:p>
          <a:p>
            <a:pPr lvl="1"/>
            <a:r>
              <a:rPr lang="en-US" sz="2200" dirty="0"/>
              <a:t>PERS-40DD initiates payment after gaining command sends notification of the Sailors report date.</a:t>
            </a:r>
          </a:p>
          <a:p>
            <a:pPr lvl="1"/>
            <a:r>
              <a:rPr lang="en-US" sz="2200" dirty="0"/>
              <a:t>Will auto terminate following posting of activity loss.</a:t>
            </a:r>
          </a:p>
          <a:p>
            <a:pPr lvl="1"/>
            <a:r>
              <a:rPr lang="en-US" sz="2200" dirty="0"/>
              <a:t>Is taxable (see DODFMR, Vol. 7A, 1 April 2021, chapter 44 for exceptions</a:t>
            </a:r>
            <a:r>
              <a:rPr lang="en-US" dirty="0"/>
              <a:t>).</a:t>
            </a:r>
          </a:p>
          <a:p>
            <a:pPr lvl="1"/>
            <a:endParaRPr lang="en-US" dirty="0"/>
          </a:p>
          <a:p>
            <a:endParaRPr lang="en-US" dirty="0"/>
          </a:p>
          <a:p>
            <a:endParaRPr lang="en-US" dirty="0"/>
          </a:p>
        </p:txBody>
      </p:sp>
    </p:spTree>
    <p:extLst>
      <p:ext uri="{BB962C8B-B14F-4D97-AF65-F5344CB8AC3E}">
        <p14:creationId xmlns:p14="http://schemas.microsoft.com/office/powerpoint/2010/main" val="32392695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a:xfrm>
            <a:off x="443298" y="1554768"/>
            <a:ext cx="7886700" cy="4101350"/>
          </a:xfrm>
        </p:spPr>
        <p:txBody>
          <a:bodyPr>
            <a:normAutofit fontScale="92500"/>
          </a:bodyPr>
          <a:lstStyle/>
          <a:p>
            <a:pPr marL="514350" indent="-514350">
              <a:lnSpc>
                <a:spcPct val="120000"/>
              </a:lnSpc>
              <a:buFont typeface="+mj-lt"/>
              <a:buAutoNum type="arabicPeriod"/>
            </a:pPr>
            <a:r>
              <a:rPr lang="en-US" sz="2800" dirty="0"/>
              <a:t>When are OTT requests required?</a:t>
            </a:r>
          </a:p>
          <a:p>
            <a:pPr marL="514350" indent="-514350">
              <a:lnSpc>
                <a:spcPct val="120000"/>
              </a:lnSpc>
              <a:buFont typeface="+mj-lt"/>
              <a:buAutoNum type="arabicPeriod"/>
            </a:pPr>
            <a:r>
              <a:rPr lang="en-US" sz="2800" dirty="0"/>
              <a:t>What is the timeframe to submit an OTT request?</a:t>
            </a:r>
          </a:p>
          <a:p>
            <a:pPr marL="514350" indent="-514350">
              <a:lnSpc>
                <a:spcPct val="120000"/>
              </a:lnSpc>
              <a:buFont typeface="+mj-lt"/>
              <a:buAutoNum type="arabicPeriod"/>
            </a:pPr>
            <a:r>
              <a:rPr lang="en-US" sz="2800" dirty="0"/>
              <a:t>What are three types of SDIP requests?</a:t>
            </a:r>
          </a:p>
          <a:p>
            <a:pPr marL="514350" indent="-514350">
              <a:lnSpc>
                <a:spcPct val="120000"/>
              </a:lnSpc>
              <a:buFont typeface="+mj-lt"/>
              <a:buAutoNum type="arabicPeriod"/>
            </a:pPr>
            <a:r>
              <a:rPr lang="en-US" sz="2800" dirty="0"/>
              <a:t>What is the monthly rate for SDAP level 3?</a:t>
            </a:r>
          </a:p>
          <a:p>
            <a:pPr marL="514350" indent="-514350">
              <a:lnSpc>
                <a:spcPct val="120000"/>
              </a:lnSpc>
              <a:buFont typeface="+mj-lt"/>
              <a:buAutoNum type="arabicPeriod"/>
            </a:pPr>
            <a:r>
              <a:rPr lang="en-US" sz="2800" dirty="0"/>
              <a:t>What are the sea service requirements for DMIP?</a:t>
            </a:r>
          </a:p>
          <a:p>
            <a:pPr marL="514350" lvl="0" indent="-514350">
              <a:lnSpc>
                <a:spcPct val="120000"/>
              </a:lnSpc>
              <a:buFont typeface="+mj-lt"/>
              <a:buAutoNum type="arabicPeriod"/>
            </a:pPr>
            <a:r>
              <a:rPr lang="en-US" sz="2800" dirty="0">
                <a:solidFill>
                  <a:srgbClr val="FFFEF9"/>
                </a:solidFill>
              </a:rPr>
              <a:t>When are OTEIP requests due to PERS 40CC</a:t>
            </a:r>
          </a:p>
          <a:p>
            <a:endParaRPr lang="en-US" sz="3200" dirty="0"/>
          </a:p>
        </p:txBody>
      </p:sp>
    </p:spTree>
    <p:extLst>
      <p:ext uri="{BB962C8B-B14F-4D97-AF65-F5344CB8AC3E}">
        <p14:creationId xmlns:p14="http://schemas.microsoft.com/office/powerpoint/2010/main" val="298110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1" y="4473"/>
            <a:ext cx="5630834" cy="1325563"/>
          </a:xfrm>
        </p:spPr>
        <p:txBody>
          <a:bodyPr/>
          <a:lstStyle/>
          <a:p>
            <a:r>
              <a:rPr lang="en-US" dirty="0"/>
              <a:t>Summary and Review</a:t>
            </a:r>
          </a:p>
        </p:txBody>
      </p:sp>
      <p:sp>
        <p:nvSpPr>
          <p:cNvPr id="3" name="Content Placeholder 2"/>
          <p:cNvSpPr>
            <a:spLocks noGrp="1"/>
          </p:cNvSpPr>
          <p:nvPr>
            <p:ph idx="1"/>
          </p:nvPr>
        </p:nvSpPr>
        <p:spPr>
          <a:xfrm>
            <a:off x="443298" y="1330036"/>
            <a:ext cx="7886700" cy="5112328"/>
          </a:xfrm>
        </p:spPr>
        <p:txBody>
          <a:bodyPr>
            <a:normAutofit/>
          </a:bodyPr>
          <a:lstStyle/>
          <a:p>
            <a:r>
              <a:rPr lang="en-US" dirty="0"/>
              <a:t>In this lesson we discussed:</a:t>
            </a:r>
          </a:p>
          <a:p>
            <a:pPr lvl="1"/>
            <a:r>
              <a:rPr lang="en-US" sz="2200" dirty="0"/>
              <a:t>Direct and Indirect compensation</a:t>
            </a:r>
          </a:p>
          <a:p>
            <a:pPr lvl="1"/>
            <a:r>
              <a:rPr lang="en-US" sz="2200" dirty="0"/>
              <a:t>Regular Military Compensation (RMC) Calculator</a:t>
            </a:r>
          </a:p>
          <a:p>
            <a:pPr lvl="1"/>
            <a:r>
              <a:rPr lang="en-US" sz="2200" dirty="0"/>
              <a:t>Purpose of the SRB and ESRP programs</a:t>
            </a:r>
          </a:p>
          <a:p>
            <a:pPr lvl="1"/>
            <a:r>
              <a:rPr lang="en-US" sz="2200" dirty="0"/>
              <a:t>Eligibility requirements for the SRB and ESRP </a:t>
            </a:r>
          </a:p>
          <a:p>
            <a:pPr lvl="1"/>
            <a:r>
              <a:rPr lang="en-US" sz="2200" dirty="0"/>
              <a:t>Timeline and procedures for SRB/ESRP submission</a:t>
            </a:r>
          </a:p>
          <a:p>
            <a:pPr lvl="1"/>
            <a:r>
              <a:rPr lang="en-US" sz="2200" dirty="0"/>
              <a:t>SRB restrictions for rating conversion and officer programs</a:t>
            </a:r>
          </a:p>
          <a:p>
            <a:pPr lvl="1"/>
            <a:r>
              <a:rPr lang="en-US" sz="2200" dirty="0"/>
              <a:t>The requirements for the following incentive programs:</a:t>
            </a:r>
          </a:p>
          <a:p>
            <a:pPr lvl="2"/>
            <a:r>
              <a:rPr lang="en-US" sz="2200" dirty="0"/>
              <a:t>OTT</a:t>
            </a:r>
          </a:p>
          <a:p>
            <a:pPr lvl="2"/>
            <a:r>
              <a:rPr lang="en-US" sz="2200" dirty="0"/>
              <a:t>SDAP</a:t>
            </a:r>
          </a:p>
          <a:p>
            <a:pPr lvl="2"/>
            <a:r>
              <a:rPr lang="en-US" sz="2200" dirty="0"/>
              <a:t>SDIP</a:t>
            </a:r>
          </a:p>
          <a:p>
            <a:pPr lvl="2"/>
            <a:r>
              <a:rPr lang="en-US" sz="2200" dirty="0"/>
              <a:t>OTEIP</a:t>
            </a:r>
          </a:p>
          <a:p>
            <a:pPr lvl="2"/>
            <a:r>
              <a:rPr lang="en-US" sz="2200" dirty="0"/>
              <a:t>DMIP</a:t>
            </a:r>
          </a:p>
          <a:p>
            <a:endParaRPr lang="en-US" dirty="0"/>
          </a:p>
          <a:p>
            <a:endParaRPr lang="en-US" dirty="0"/>
          </a:p>
        </p:txBody>
      </p:sp>
    </p:spTree>
    <p:extLst>
      <p:ext uri="{BB962C8B-B14F-4D97-AF65-F5344CB8AC3E}">
        <p14:creationId xmlns:p14="http://schemas.microsoft.com/office/powerpoint/2010/main" val="2800307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852" y="272068"/>
            <a:ext cx="6315374" cy="1325563"/>
          </a:xfrm>
        </p:spPr>
        <p:txBody>
          <a:bodyPr>
            <a:noAutofit/>
          </a:bodyPr>
          <a:lstStyle/>
          <a:p>
            <a:r>
              <a:rPr lang="en-US" dirty="0"/>
              <a:t>Military Compensation and Selective Reenlistment Bonus</a:t>
            </a:r>
          </a:p>
        </p:txBody>
      </p:sp>
      <p:pic>
        <p:nvPicPr>
          <p:cNvPr id="4" name="Content Placeholder 3">
            <a:extLst>
              <a:ext uri="{FF2B5EF4-FFF2-40B4-BE49-F238E27FC236}">
                <a16:creationId xmlns:a16="http://schemas.microsoft.com/office/drawing/2014/main" id="{2A05BF8A-A2D0-4809-9BC5-F91B17A96B90}"/>
              </a:ext>
            </a:extLst>
          </p:cNvPr>
          <p:cNvPicPr>
            <a:picLocks noGrp="1" noChangeAspect="1"/>
          </p:cNvPicPr>
          <p:nvPr>
            <p:ph idx="1"/>
          </p:nvPr>
        </p:nvPicPr>
        <p:blipFill>
          <a:blip r:embed="rId3"/>
          <a:stretch>
            <a:fillRect/>
          </a:stretch>
        </p:blipFill>
        <p:spPr>
          <a:xfrm>
            <a:off x="2803766" y="2840084"/>
            <a:ext cx="3535986" cy="1176630"/>
          </a:xfrm>
          <a:prstGeom prst="rect">
            <a:avLst/>
          </a:prstGeom>
        </p:spPr>
      </p:pic>
    </p:spTree>
    <p:extLst>
      <p:ext uri="{BB962C8B-B14F-4D97-AF65-F5344CB8AC3E}">
        <p14:creationId xmlns:p14="http://schemas.microsoft.com/office/powerpoint/2010/main" val="477339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29205"/>
            <a:ext cx="6630565" cy="1325563"/>
          </a:xfrm>
        </p:spPr>
        <p:txBody>
          <a:bodyPr>
            <a:noAutofit/>
          </a:bodyPr>
          <a:lstStyle/>
          <a:p>
            <a:r>
              <a:rPr lang="en-US" dirty="0"/>
              <a:t>Regular Military Compensation Calculator</a:t>
            </a:r>
          </a:p>
        </p:txBody>
      </p:sp>
      <p:sp>
        <p:nvSpPr>
          <p:cNvPr id="3" name="Content Placeholder 2"/>
          <p:cNvSpPr>
            <a:spLocks noGrp="1"/>
          </p:cNvSpPr>
          <p:nvPr>
            <p:ph idx="1"/>
          </p:nvPr>
        </p:nvSpPr>
        <p:spPr>
          <a:xfrm>
            <a:off x="443298" y="1775074"/>
            <a:ext cx="7886700" cy="4101350"/>
          </a:xfrm>
        </p:spPr>
        <p:txBody>
          <a:bodyPr>
            <a:normAutofit/>
          </a:bodyPr>
          <a:lstStyle/>
          <a:p>
            <a:r>
              <a:rPr lang="en-US" dirty="0"/>
              <a:t>Helps Sailors better estimate the total value of their military compensation.</a:t>
            </a:r>
          </a:p>
          <a:p>
            <a:r>
              <a:rPr lang="en-US" dirty="0"/>
              <a:t>Helps Sailors manage financial expectations with knowing their annual income and their tax rate.</a:t>
            </a:r>
          </a:p>
          <a:p>
            <a:r>
              <a:rPr lang="en-US" dirty="0"/>
              <a:t>Compare pay to private sector.</a:t>
            </a:r>
          </a:p>
          <a:p>
            <a:r>
              <a:rPr lang="en-US" dirty="0"/>
              <a:t>Takes into account direct and indirect compensation.</a:t>
            </a:r>
          </a:p>
          <a:p>
            <a:pPr marL="0" indent="0">
              <a:buNone/>
            </a:pPr>
            <a:endParaRPr lang="en-US" dirty="0"/>
          </a:p>
          <a:p>
            <a:pPr marL="0" indent="0">
              <a:buNone/>
            </a:pPr>
            <a:r>
              <a:rPr lang="en-US" dirty="0"/>
              <a:t>Calculator is found at: https://militarypay.defense.gov/Calculators/RMC-Calculator/</a:t>
            </a:r>
          </a:p>
        </p:txBody>
      </p:sp>
    </p:spTree>
    <p:extLst>
      <p:ext uri="{BB962C8B-B14F-4D97-AF65-F5344CB8AC3E}">
        <p14:creationId xmlns:p14="http://schemas.microsoft.com/office/powerpoint/2010/main" val="3693149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220272"/>
            <a:ext cx="7886700" cy="1823170"/>
          </a:xfrm>
        </p:spPr>
        <p:txBody>
          <a:bodyPr>
            <a:normAutofit/>
          </a:bodyPr>
          <a:lstStyle/>
          <a:p>
            <a:pPr algn="ctr"/>
            <a:r>
              <a:rPr lang="en-US" dirty="0"/>
              <a:t>Career Development Training Course</a:t>
            </a:r>
          </a:p>
        </p:txBody>
      </p:sp>
      <p:sp>
        <p:nvSpPr>
          <p:cNvPr id="3" name="Text Placeholder 2"/>
          <p:cNvSpPr>
            <a:spLocks noGrp="1"/>
          </p:cNvSpPr>
          <p:nvPr>
            <p:ph type="body" idx="1"/>
          </p:nvPr>
        </p:nvSpPr>
        <p:spPr>
          <a:xfrm>
            <a:off x="623888" y="3619650"/>
            <a:ext cx="7886700" cy="1500187"/>
          </a:xfrm>
        </p:spPr>
        <p:txBody>
          <a:bodyPr/>
          <a:lstStyle/>
          <a:p>
            <a:pPr algn="ctr"/>
            <a:r>
              <a:rPr lang="en-US" sz="3200" dirty="0">
                <a:solidFill>
                  <a:schemeClr val="bg2"/>
                </a:solidFill>
              </a:rPr>
              <a:t>Selective Reenlistment Bonus (SRB)</a:t>
            </a:r>
          </a:p>
          <a:p>
            <a:endParaRPr lang="en-US" dirty="0">
              <a:solidFill>
                <a:schemeClr val="bg2"/>
              </a:solidFill>
            </a:endParaRPr>
          </a:p>
          <a:p>
            <a:endParaRPr lang="en-US" dirty="0"/>
          </a:p>
        </p:txBody>
      </p:sp>
    </p:spTree>
    <p:extLst>
      <p:ext uri="{BB962C8B-B14F-4D97-AF65-F5344CB8AC3E}">
        <p14:creationId xmlns:p14="http://schemas.microsoft.com/office/powerpoint/2010/main" val="2543639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2931" y="161471"/>
            <a:ext cx="6116502" cy="1325563"/>
          </a:xfrm>
        </p:spPr>
        <p:txBody>
          <a:bodyPr>
            <a:noAutofit/>
          </a:bodyPr>
          <a:lstStyle/>
          <a:p>
            <a:r>
              <a:rPr lang="en-US" dirty="0"/>
              <a:t>Selective Reenlistment Bonus</a:t>
            </a:r>
          </a:p>
        </p:txBody>
      </p:sp>
      <p:sp>
        <p:nvSpPr>
          <p:cNvPr id="3" name="Content Placeholder 2"/>
          <p:cNvSpPr>
            <a:spLocks noGrp="1"/>
          </p:cNvSpPr>
          <p:nvPr>
            <p:ph idx="1"/>
          </p:nvPr>
        </p:nvSpPr>
        <p:spPr>
          <a:xfrm>
            <a:off x="409431" y="1730431"/>
            <a:ext cx="8243502" cy="4101350"/>
          </a:xfrm>
        </p:spPr>
        <p:txBody>
          <a:bodyPr>
            <a:normAutofit/>
          </a:bodyPr>
          <a:lstStyle/>
          <a:p>
            <a:pPr>
              <a:spcBef>
                <a:spcPts val="1800"/>
              </a:spcBef>
            </a:pPr>
            <a:r>
              <a:rPr lang="en-US" dirty="0"/>
              <a:t>Navy’s primary monetary force shaping tool to achieve enlisted retention requirements in critical ratings, NECs, and skills.</a:t>
            </a:r>
          </a:p>
          <a:p>
            <a:pPr>
              <a:spcBef>
                <a:spcPts val="1800"/>
              </a:spcBef>
            </a:pPr>
            <a:r>
              <a:rPr lang="en-US" dirty="0"/>
              <a:t>Responsible Office:  BUPERS-328</a:t>
            </a:r>
          </a:p>
          <a:p>
            <a:pPr>
              <a:spcBef>
                <a:spcPts val="1800"/>
              </a:spcBef>
            </a:pPr>
            <a:r>
              <a:rPr lang="en-US" dirty="0"/>
              <a:t>The most up-to-date SRB levels are listed:</a:t>
            </a:r>
          </a:p>
          <a:p>
            <a:pPr lvl="1">
              <a:spcBef>
                <a:spcPts val="1800"/>
              </a:spcBef>
            </a:pPr>
            <a:r>
              <a:rPr lang="en-US" sz="2200" dirty="0"/>
              <a:t>Career-Management&lt;Community-Management/&lt;Enlisted Career Admin&lt;SRB SDAP Enl Bonus</a:t>
            </a:r>
          </a:p>
        </p:txBody>
      </p:sp>
    </p:spTree>
    <p:extLst>
      <p:ext uri="{BB962C8B-B14F-4D97-AF65-F5344CB8AC3E}">
        <p14:creationId xmlns:p14="http://schemas.microsoft.com/office/powerpoint/2010/main" val="631371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SRB Eligibility</a:t>
            </a:r>
          </a:p>
        </p:txBody>
      </p:sp>
      <p:sp>
        <p:nvSpPr>
          <p:cNvPr id="3" name="Content Placeholder 2"/>
          <p:cNvSpPr>
            <a:spLocks noGrp="1"/>
          </p:cNvSpPr>
          <p:nvPr>
            <p:ph idx="1"/>
          </p:nvPr>
        </p:nvSpPr>
        <p:spPr>
          <a:xfrm>
            <a:off x="443298" y="1554767"/>
            <a:ext cx="7886700" cy="4748755"/>
          </a:xfrm>
        </p:spPr>
        <p:txBody>
          <a:bodyPr vert="horz" lIns="91440" tIns="45720" rIns="91440" bIns="45720" rtlCol="0" anchor="t">
            <a:normAutofit lnSpcReduction="10000"/>
          </a:bodyPr>
          <a:lstStyle/>
          <a:p>
            <a:r>
              <a:rPr lang="en-US" sz="2400" dirty="0"/>
              <a:t>Completed at least 17 months of continuous active naval service, but not more than 20 years of </a:t>
            </a:r>
            <a:r>
              <a:rPr lang="en-US" dirty="0"/>
              <a:t>active-duty</a:t>
            </a:r>
            <a:r>
              <a:rPr lang="en-US" sz="2400" dirty="0"/>
              <a:t> service</a:t>
            </a:r>
          </a:p>
          <a:p>
            <a:r>
              <a:rPr lang="en-US" sz="2400" dirty="0"/>
              <a:t>Be eligible to reenlist for 3 or more years in regular Navy</a:t>
            </a:r>
          </a:p>
          <a:p>
            <a:r>
              <a:rPr lang="en-US" sz="2400" dirty="0"/>
              <a:t>Not be entitled to or have received severance or separation pay</a:t>
            </a:r>
          </a:p>
          <a:p>
            <a:r>
              <a:rPr lang="en-US" sz="2400" dirty="0"/>
              <a:t>Be on active duty</a:t>
            </a:r>
          </a:p>
          <a:p>
            <a:r>
              <a:rPr lang="en-US" sz="2400" dirty="0"/>
              <a:t>Be a Petty Officer (exception for designated striker)</a:t>
            </a:r>
          </a:p>
          <a:p>
            <a:r>
              <a:rPr lang="en-US" sz="2400" dirty="0"/>
              <a:t>Serving in an SRB-qualifying rating/rate/NEC</a:t>
            </a:r>
          </a:p>
          <a:p>
            <a:r>
              <a:rPr lang="en-US" dirty="0"/>
              <a:t>Must be within 12 months of EAOS or in receipt of hard copy orders to meet OBLISERV</a:t>
            </a:r>
          </a:p>
          <a:p>
            <a:r>
              <a:rPr lang="en-US" dirty="0"/>
              <a:t>Have prior approval from BUPERS</a:t>
            </a:r>
          </a:p>
          <a:p>
            <a:endParaRPr lang="en-US" sz="2400" dirty="0"/>
          </a:p>
          <a:p>
            <a:pPr marL="0" indent="0">
              <a:buNone/>
            </a:pPr>
            <a:endParaRPr lang="en-US" sz="2400" dirty="0"/>
          </a:p>
        </p:txBody>
      </p:sp>
    </p:spTree>
    <p:extLst>
      <p:ext uri="{BB962C8B-B14F-4D97-AF65-F5344CB8AC3E}">
        <p14:creationId xmlns:p14="http://schemas.microsoft.com/office/powerpoint/2010/main" val="3491457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SRB Reenlistment Window</a:t>
            </a:r>
          </a:p>
        </p:txBody>
      </p:sp>
      <p:sp>
        <p:nvSpPr>
          <p:cNvPr id="3" name="Content Placeholder 2"/>
          <p:cNvSpPr>
            <a:spLocks noGrp="1"/>
          </p:cNvSpPr>
          <p:nvPr>
            <p:ph idx="1"/>
          </p:nvPr>
        </p:nvSpPr>
        <p:spPr>
          <a:xfrm>
            <a:off x="443298" y="1554767"/>
            <a:ext cx="7886700" cy="4632023"/>
          </a:xfrm>
        </p:spPr>
        <p:txBody>
          <a:bodyPr>
            <a:normAutofit/>
          </a:bodyPr>
          <a:lstStyle/>
          <a:p>
            <a:r>
              <a:rPr lang="en-US" sz="2400" dirty="0"/>
              <a:t>Sailors must reenlist within 365-days of their EAOS</a:t>
            </a:r>
          </a:p>
          <a:p>
            <a:pPr lvl="1"/>
            <a:r>
              <a:rPr lang="en-US" sz="2000" b="1" dirty="0">
                <a:solidFill>
                  <a:schemeClr val="tx1"/>
                </a:solidFill>
              </a:rPr>
              <a:t>NOTE:</a:t>
            </a:r>
            <a:r>
              <a:rPr lang="en-US" sz="2000" b="1" dirty="0"/>
              <a:t> EAOS and SEAOS are different</a:t>
            </a:r>
          </a:p>
          <a:p>
            <a:pPr lvl="1"/>
            <a:endParaRPr lang="en-US" dirty="0"/>
          </a:p>
          <a:p>
            <a:r>
              <a:rPr lang="en-US" sz="2400" dirty="0"/>
              <a:t>Exceptions: </a:t>
            </a:r>
          </a:p>
          <a:p>
            <a:pPr lvl="1"/>
            <a:r>
              <a:rPr lang="en-US" sz="2000" dirty="0"/>
              <a:t>Sailors who are more than 365 days from their EAOS may be eligible to reenlist early for SRB if they are in receipt of unexecuted PCS orders requiring an OBLISERV.</a:t>
            </a:r>
          </a:p>
          <a:p>
            <a:pPr lvl="1"/>
            <a:r>
              <a:rPr lang="en-US" sz="2000" dirty="0">
                <a:solidFill>
                  <a:srgbClr val="FFFEF9"/>
                </a:solidFill>
              </a:rPr>
              <a:t>Nuclear-trained Sailors can reenlist at any point in the zone.</a:t>
            </a:r>
          </a:p>
          <a:p>
            <a:pPr lvl="1"/>
            <a:r>
              <a:rPr lang="en-US" sz="2000" dirty="0">
                <a:solidFill>
                  <a:srgbClr val="FFFEF9"/>
                </a:solidFill>
              </a:rPr>
              <a:t>Other reasons are outlined in OPNAVINST 1160.8 </a:t>
            </a:r>
            <a:r>
              <a:rPr lang="en-US" sz="2000" dirty="0"/>
              <a:t>(series) </a:t>
            </a:r>
            <a:r>
              <a:rPr lang="en-US" sz="2000" dirty="0">
                <a:solidFill>
                  <a:srgbClr val="FFFEF9"/>
                </a:solidFill>
              </a:rPr>
              <a:t>or the latest NAVAMIN.</a:t>
            </a:r>
          </a:p>
          <a:p>
            <a:pPr lvl="1"/>
            <a:endParaRPr lang="en-US" sz="2000" dirty="0">
              <a:solidFill>
                <a:srgbClr val="FFFEF9"/>
              </a:solidFill>
            </a:endParaRPr>
          </a:p>
          <a:p>
            <a:pPr lvl="0"/>
            <a:r>
              <a:rPr lang="en-US" sz="2400" dirty="0">
                <a:solidFill>
                  <a:srgbClr val="FFFEF9"/>
                </a:solidFill>
              </a:rPr>
              <a:t>The best way to ensure SRB opportunity is to reenlist early in the window of opportunity</a:t>
            </a:r>
            <a:endParaRPr lang="en-US" sz="2000" dirty="0"/>
          </a:p>
          <a:p>
            <a:pPr lvl="1"/>
            <a:endParaRPr lang="en-US" sz="2000" dirty="0"/>
          </a:p>
        </p:txBody>
      </p:sp>
    </p:spTree>
    <p:extLst>
      <p:ext uri="{BB962C8B-B14F-4D97-AF65-F5344CB8AC3E}">
        <p14:creationId xmlns:p14="http://schemas.microsoft.com/office/powerpoint/2010/main" val="2805010047"/>
      </p:ext>
    </p:extLst>
  </p:cSld>
  <p:clrMapOvr>
    <a:masterClrMapping/>
  </p:clrMapOvr>
</p:sld>
</file>

<file path=ppt/theme/theme1.xml><?xml version="1.0" encoding="utf-8"?>
<a:theme xmlns:a="http://schemas.openxmlformats.org/drawingml/2006/main" name="1_fbts2">
  <a:themeElements>
    <a:clrScheme name="Custom 2">
      <a:dk1>
        <a:srgbClr val="E8B010"/>
      </a:dk1>
      <a:lt1>
        <a:srgbClr val="022A3A"/>
      </a:lt1>
      <a:dk2>
        <a:srgbClr val="E8B010"/>
      </a:dk2>
      <a:lt2>
        <a:srgbClr val="FFFEF9"/>
      </a:lt2>
      <a:accent1>
        <a:srgbClr val="000000"/>
      </a:accent1>
      <a:accent2>
        <a:srgbClr val="C6CCD0"/>
      </a:accent2>
      <a:accent3>
        <a:srgbClr val="FFFEF9"/>
      </a:accent3>
      <a:accent4>
        <a:srgbClr val="E8B010"/>
      </a:accent4>
      <a:accent5>
        <a:srgbClr val="0076A9"/>
      </a:accent5>
      <a:accent6>
        <a:srgbClr val="022A3A"/>
      </a:accent6>
      <a:hlink>
        <a:srgbClr val="0076A9"/>
      </a:hlink>
      <a:folHlink>
        <a:srgbClr val="0076A9"/>
      </a:folHlink>
    </a:clrScheme>
    <a:fontScheme name="Custom 1">
      <a:majorFont>
        <a:latin typeface="Tahoma"/>
        <a:ea typeface=""/>
        <a:cs typeface=""/>
      </a:majorFont>
      <a:minorFont>
        <a:latin typeface="Tahom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bts2" id="{61249A60-6EF2-405B-9A8F-25E36BAE43AD}" vid="{0779729B-0038-4331-8F4E-695AD654B0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Reviewedby xmlns="988957f4-c619-44e7-9ffa-1e7677450ad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8255B2E60AA534F8A31657A2F83B2E5" ma:contentTypeVersion="5" ma:contentTypeDescription="Create a new document." ma:contentTypeScope="" ma:versionID="9f1d7f3fcfa8ed0f840286d8c5654046">
  <xsd:schema xmlns:xsd="http://www.w3.org/2001/XMLSchema" xmlns:xs="http://www.w3.org/2001/XMLSchema" xmlns:p="http://schemas.microsoft.com/office/2006/metadata/properties" xmlns:ns2="988957f4-c619-44e7-9ffa-1e7677450ad0" targetNamespace="http://schemas.microsoft.com/office/2006/metadata/properties" ma:root="true" ma:fieldsID="943c4ece67a961319a9909cdbd46ca8e" ns2:_="">
    <xsd:import namespace="988957f4-c619-44e7-9ffa-1e7677450ad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Review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957f4-c619-44e7-9ffa-1e7677450a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Reviewedby" ma:index="12" nillable="true" ma:displayName="Reviewed by" ma:format="Dropdown" ma:internalName="Reviewedb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E195F3-5EF5-4BCF-948E-589204C713B3}">
  <ds:schemaRefs>
    <ds:schemaRef ds:uri="http://schemas.microsoft.com/sharepoint/v3/contenttype/forms"/>
  </ds:schemaRefs>
</ds:datastoreItem>
</file>

<file path=customXml/itemProps2.xml><?xml version="1.0" encoding="utf-8"?>
<ds:datastoreItem xmlns:ds="http://schemas.openxmlformats.org/officeDocument/2006/customXml" ds:itemID="{AE91C17F-3756-4E28-8D9C-A4EE4B6D4FC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 ds:uri="988957f4-c619-44e7-9ffa-1e7677450ad0"/>
  </ds:schemaRefs>
</ds:datastoreItem>
</file>

<file path=customXml/itemProps3.xml><?xml version="1.0" encoding="utf-8"?>
<ds:datastoreItem xmlns:ds="http://schemas.openxmlformats.org/officeDocument/2006/customXml" ds:itemID="{755C05BB-BF7C-453B-A348-B155F463B2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8957f4-c619-44e7-9ffa-1e7677450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9968</TotalTime>
  <Words>4549</Words>
  <Application>Microsoft Office PowerPoint</Application>
  <PresentationFormat>On-screen Show (4:3)</PresentationFormat>
  <Paragraphs>578</Paragraphs>
  <Slides>49</Slides>
  <Notes>46</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1_fbts2</vt:lpstr>
      <vt:lpstr>Career Development Training Course</vt:lpstr>
      <vt:lpstr>Enabling Objectives</vt:lpstr>
      <vt:lpstr>References</vt:lpstr>
      <vt:lpstr>Types of Compensation</vt:lpstr>
      <vt:lpstr>Regular Military Compensation Calculator</vt:lpstr>
      <vt:lpstr>Career Development Training Course</vt:lpstr>
      <vt:lpstr>Selective Reenlistment Bonus</vt:lpstr>
      <vt:lpstr>General SRB Eligibility</vt:lpstr>
      <vt:lpstr>SRB Reenlistment Window</vt:lpstr>
      <vt:lpstr>SRB Zone Eligibility Criteria</vt:lpstr>
      <vt:lpstr>SRB Restrictions (16 Year Point)</vt:lpstr>
      <vt:lpstr>SRB Computation </vt:lpstr>
      <vt:lpstr>Pre-certification Requests and Payment</vt:lpstr>
      <vt:lpstr>Pay for Performance Program</vt:lpstr>
      <vt:lpstr>Rating Conversion &amp; SRB</vt:lpstr>
      <vt:lpstr>Officer Programs &amp; SRB</vt:lpstr>
      <vt:lpstr>Knowledge Check</vt:lpstr>
      <vt:lpstr>Career Development Training Course</vt:lpstr>
      <vt:lpstr>ESRP Program </vt:lpstr>
      <vt:lpstr>ESRP Eligibility</vt:lpstr>
      <vt:lpstr>ESRP Award Computation </vt:lpstr>
      <vt:lpstr>Process to compute ESRP</vt:lpstr>
      <vt:lpstr>Precertification Request and Payment</vt:lpstr>
      <vt:lpstr>SRB/ESRP CAPS</vt:lpstr>
      <vt:lpstr>Scenario</vt:lpstr>
      <vt:lpstr>Knowledge Check</vt:lpstr>
      <vt:lpstr>Additional Incentives</vt:lpstr>
      <vt:lpstr>OBLISERV-TO-TRAIN (OTT) What is it?</vt:lpstr>
      <vt:lpstr>OBLISERV-TO-TRAIN (How does OTT work?)</vt:lpstr>
      <vt:lpstr>OBLISERV-TO-TRAIN cont…</vt:lpstr>
      <vt:lpstr>OBLISERV-TO-TRAIN References and Guides</vt:lpstr>
      <vt:lpstr>Selective Training and Reenlistment (STAR)</vt:lpstr>
      <vt:lpstr>STAR (cont)</vt:lpstr>
      <vt:lpstr>Special Duty Assignment Pay</vt:lpstr>
      <vt:lpstr>Special Duty Assignment Pay Requirements</vt:lpstr>
      <vt:lpstr>Special Duty Assignment Pay Levels</vt:lpstr>
      <vt:lpstr>Sea Duty Incentive Pay </vt:lpstr>
      <vt:lpstr>Sea Duty Incentive Pay Requirements </vt:lpstr>
      <vt:lpstr>Sea Duty Incentive Pay SDIP-B </vt:lpstr>
      <vt:lpstr>Sea Duty Incentive Pay SDIP-E </vt:lpstr>
      <vt:lpstr>Sea Duty Incentive Pay SDIP-C</vt:lpstr>
      <vt:lpstr>Overseas Tour Extension Incentives Program (OTEIP)</vt:lpstr>
      <vt:lpstr>OTEIP Request Procedure </vt:lpstr>
      <vt:lpstr>Detailing Marketplace Incentive Pay (DMIP)</vt:lpstr>
      <vt:lpstr>DMIP Eligibility Chart</vt:lpstr>
      <vt:lpstr>Detailing Marketplace Incentive Pay (DMIP)</vt:lpstr>
      <vt:lpstr>Knowledge Check</vt:lpstr>
      <vt:lpstr>Summary and Review</vt:lpstr>
      <vt:lpstr>Military Compensation and Selective Reenlistment Bonus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Harshbarger</dc:creator>
  <cp:lastModifiedBy>Gutierrez, Jennifer Rene PO1 USN NAS LEMOORE CA (USA)</cp:lastModifiedBy>
  <cp:revision>456</cp:revision>
  <dcterms:created xsi:type="dcterms:W3CDTF">2019-02-21T05:43:23Z</dcterms:created>
  <dcterms:modified xsi:type="dcterms:W3CDTF">2024-08-27T15:59:12Z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0x01010038255B2E60AA534F8A31657A2F83B2E5</vt:lpwstr>
  </property>
  <property fmtid="{D5CDD505-2E9C-101B-9397-08002B2CF9AE}" pid="3" name="xd_ProgID">
    <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xd_Signature">
    <vt:bool>false</vt:bool>
  </property>
  <property fmtid="{D5CDD505-2E9C-101B-9397-08002B2CF9AE}" pid="11" name="Order">
    <vt:r8>26900</vt:r8>
  </property>
</Properties>
</file>